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342" r:id="rId3"/>
    <p:sldId id="344" r:id="rId4"/>
    <p:sldId id="372" r:id="rId5"/>
    <p:sldId id="338" r:id="rId6"/>
    <p:sldId id="374" r:id="rId7"/>
    <p:sldId id="375" r:id="rId8"/>
    <p:sldId id="373" r:id="rId9"/>
    <p:sldId id="376" r:id="rId10"/>
    <p:sldId id="345" r:id="rId11"/>
    <p:sldId id="378" r:id="rId12"/>
    <p:sldId id="379" r:id="rId13"/>
    <p:sldId id="377" r:id="rId14"/>
    <p:sldId id="380" r:id="rId15"/>
    <p:sldId id="381" r:id="rId16"/>
    <p:sldId id="382" r:id="rId17"/>
    <p:sldId id="383" r:id="rId18"/>
    <p:sldId id="394" r:id="rId19"/>
    <p:sldId id="384" r:id="rId20"/>
    <p:sldId id="337" r:id="rId21"/>
    <p:sldId id="385" r:id="rId22"/>
    <p:sldId id="386" r:id="rId23"/>
    <p:sldId id="387" r:id="rId24"/>
    <p:sldId id="388" r:id="rId25"/>
    <p:sldId id="396" r:id="rId26"/>
    <p:sldId id="389" r:id="rId27"/>
    <p:sldId id="392" r:id="rId28"/>
    <p:sldId id="391" r:id="rId29"/>
    <p:sldId id="395" r:id="rId30"/>
    <p:sldId id="393"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53"/>
    <p:restoredTop sz="87032"/>
  </p:normalViewPr>
  <p:slideViewPr>
    <p:cSldViewPr snapToGrid="0" snapToObjects="1">
      <p:cViewPr varScale="1">
        <p:scale>
          <a:sx n="104" d="100"/>
          <a:sy n="104" d="100"/>
        </p:scale>
        <p:origin x="808"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4D0910-2BD2-2C41-B3DF-17F97A7AA4EA}" type="datetimeFigureOut">
              <a:rPr kumimoji="1" lang="zh-CN" altLang="en-US" smtClean="0"/>
              <a:t>2023/10/31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AE2D34-829D-4947-AB5D-776DF35D1ED7}" type="slidenum">
              <a:rPr kumimoji="1" lang="zh-CN" altLang="en-US" smtClean="0"/>
              <a:t>‹#›</a:t>
            </a:fld>
            <a:endParaRPr kumimoji="1" lang="zh-CN" altLang="en-US"/>
          </a:p>
        </p:txBody>
      </p:sp>
    </p:spTree>
    <p:extLst>
      <p:ext uri="{BB962C8B-B14F-4D97-AF65-F5344CB8AC3E}">
        <p14:creationId xmlns:p14="http://schemas.microsoft.com/office/powerpoint/2010/main" val="1979555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1C556B2-5400-409D-A512-67BB613FD3A2}" type="slidenum">
              <a:rPr lang="zh-CN" altLang="en-US" smtClean="0"/>
              <a:t>1</a:t>
            </a:fld>
            <a:endParaRPr lang="zh-CN" altLang="en-US"/>
          </a:p>
        </p:txBody>
      </p:sp>
    </p:spTree>
    <p:extLst>
      <p:ext uri="{BB962C8B-B14F-4D97-AF65-F5344CB8AC3E}">
        <p14:creationId xmlns:p14="http://schemas.microsoft.com/office/powerpoint/2010/main" val="2847801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err="1"/>
              <a:t>Toolformer</a:t>
            </a:r>
            <a:r>
              <a:rPr lang="zh-CN" altLang="en-US" dirty="0"/>
              <a:t>是工具使用的代表性工作</a:t>
            </a:r>
            <a:endParaRPr lang="en-US" altLang="zh-CN" dirty="0"/>
          </a:p>
          <a:p>
            <a:pPr algn="l"/>
            <a:r>
              <a:rPr lang="zh-CN" altLang="en-US" dirty="0"/>
              <a:t>比如需要知道尼罗河的长度，大模型的知识不够准确，需要调用搜索引擎</a:t>
            </a:r>
            <a:endParaRPr lang="en-US" altLang="zh-CN" dirty="0"/>
          </a:p>
          <a:p>
            <a:pPr algn="l"/>
            <a:r>
              <a:rPr lang="zh-CN" altLang="en-US" dirty="0"/>
              <a:t>经过训练学会使用工具</a:t>
            </a:r>
            <a:endParaRPr lang="en-US" altLang="zh-CN" dirty="0"/>
          </a:p>
          <a:p>
            <a:pPr algn="l"/>
            <a:endParaRPr lang="en-US" altLang="zh-CN" dirty="0"/>
          </a:p>
        </p:txBody>
      </p:sp>
      <p:sp>
        <p:nvSpPr>
          <p:cNvPr id="4" name="灯片编号占位符 3"/>
          <p:cNvSpPr>
            <a:spLocks noGrp="1"/>
          </p:cNvSpPr>
          <p:nvPr>
            <p:ph type="sldNum" sz="quarter" idx="5"/>
          </p:nvPr>
        </p:nvSpPr>
        <p:spPr/>
        <p:txBody>
          <a:bodyPr/>
          <a:lstStyle/>
          <a:p>
            <a:fld id="{B1C556B2-5400-409D-A512-67BB613FD3A2}" type="slidenum">
              <a:rPr lang="zh-CN" altLang="en-US" smtClean="0"/>
              <a:t>10</a:t>
            </a:fld>
            <a:endParaRPr lang="zh-CN" altLang="en-US"/>
          </a:p>
        </p:txBody>
      </p:sp>
    </p:spTree>
    <p:extLst>
      <p:ext uri="{BB962C8B-B14F-4D97-AF65-F5344CB8AC3E}">
        <p14:creationId xmlns:p14="http://schemas.microsoft.com/office/powerpoint/2010/main" val="237267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Visual</a:t>
            </a:r>
            <a:r>
              <a:rPr lang="zh-CN" altLang="en-US" dirty="0"/>
              <a:t> </a:t>
            </a:r>
            <a:r>
              <a:rPr lang="en-US" altLang="zh-CN" dirty="0" err="1"/>
              <a:t>ChatGPT</a:t>
            </a:r>
            <a:r>
              <a:rPr lang="zh-CN" altLang="en-US" dirty="0"/>
              <a:t>搭建了语言大模型与视觉任务的桥梁，提出了</a:t>
            </a:r>
            <a:r>
              <a:rPr lang="en-US" altLang="zh-CN" dirty="0" err="1"/>
              <a:t>chatgpt</a:t>
            </a:r>
            <a:r>
              <a:rPr lang="zh-CN" altLang="en-US" dirty="0"/>
              <a:t>处理视觉任务的范式</a:t>
            </a:r>
            <a:endParaRPr lang="en-US" altLang="zh-CN" dirty="0"/>
          </a:p>
          <a:p>
            <a:pPr algn="l"/>
            <a:r>
              <a:rPr lang="zh-CN" altLang="en-US" dirty="0"/>
              <a:t>将视觉工具集成为工具，提供给</a:t>
            </a:r>
            <a:r>
              <a:rPr lang="en-US" altLang="zh-CN" dirty="0" err="1"/>
              <a:t>chatgpt</a:t>
            </a:r>
            <a:r>
              <a:rPr lang="zh-CN" altLang="en-US" dirty="0"/>
              <a:t>使用。具体来讲就是根据用户要求和工具描述的语义近似度决定来调用哪一个工具，实现使用</a:t>
            </a:r>
            <a:r>
              <a:rPr lang="en-US" altLang="zh-CN" dirty="0"/>
              <a:t>function</a:t>
            </a:r>
            <a:r>
              <a:rPr lang="zh-CN" altLang="en-US" dirty="0"/>
              <a:t> </a:t>
            </a:r>
            <a:r>
              <a:rPr lang="en-US" altLang="zh-CN" dirty="0"/>
              <a:t>call</a:t>
            </a:r>
            <a:r>
              <a:rPr lang="zh-CN" altLang="en-US" dirty="0"/>
              <a:t>功能</a:t>
            </a:r>
            <a:endParaRPr lang="en-US" altLang="zh-CN" dirty="0"/>
          </a:p>
          <a:p>
            <a:pPr algn="l"/>
            <a:r>
              <a:rPr lang="en-US" altLang="zh-CN" dirty="0"/>
              <a:t>LLM</a:t>
            </a:r>
            <a:r>
              <a:rPr lang="zh-CN" altLang="en-US" dirty="0"/>
              <a:t>作为智能核心自主决定是否继续调用视觉工具或将当前结果返回给用户</a:t>
            </a:r>
            <a:endParaRPr lang="en-US" altLang="zh-CN" dirty="0"/>
          </a:p>
        </p:txBody>
      </p:sp>
      <p:sp>
        <p:nvSpPr>
          <p:cNvPr id="4" name="灯片编号占位符 3"/>
          <p:cNvSpPr>
            <a:spLocks noGrp="1"/>
          </p:cNvSpPr>
          <p:nvPr>
            <p:ph type="sldNum" sz="quarter" idx="5"/>
          </p:nvPr>
        </p:nvSpPr>
        <p:spPr/>
        <p:txBody>
          <a:bodyPr/>
          <a:lstStyle/>
          <a:p>
            <a:fld id="{B1C556B2-5400-409D-A512-67BB613FD3A2}" type="slidenum">
              <a:rPr lang="zh-CN" altLang="en-US" smtClean="0"/>
              <a:t>11</a:t>
            </a:fld>
            <a:endParaRPr lang="zh-CN" altLang="en-US"/>
          </a:p>
        </p:txBody>
      </p:sp>
    </p:spTree>
    <p:extLst>
      <p:ext uri="{BB962C8B-B14F-4D97-AF65-F5344CB8AC3E}">
        <p14:creationId xmlns:p14="http://schemas.microsoft.com/office/powerpoint/2010/main" val="37649339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Visual</a:t>
            </a:r>
            <a:r>
              <a:rPr lang="zh-CN" altLang="en-US" dirty="0"/>
              <a:t> </a:t>
            </a:r>
            <a:r>
              <a:rPr lang="en-US" altLang="zh-CN" dirty="0" err="1"/>
              <a:t>Chatgpt</a:t>
            </a:r>
            <a:r>
              <a:rPr lang="zh-CN" altLang="en-US" dirty="0"/>
              <a:t>框架让</a:t>
            </a:r>
            <a:r>
              <a:rPr lang="en-US" altLang="zh-CN" dirty="0"/>
              <a:t>gpt-3.5</a:t>
            </a:r>
            <a:r>
              <a:rPr lang="zh-CN" altLang="en-US" dirty="0"/>
              <a:t>可以使用工具，但小模型在视觉工具使用方面缺乏能力</a:t>
            </a:r>
            <a:endParaRPr lang="en-US" altLang="zh-CN" dirty="0"/>
          </a:p>
          <a:p>
            <a:pPr algn="l"/>
            <a:r>
              <a:rPr lang="en-US" altLang="zh-CN" dirty="0"/>
              <a:t>GPT4Tools</a:t>
            </a:r>
            <a:r>
              <a:rPr lang="zh-CN" altLang="en-US" dirty="0"/>
              <a:t>补足了这一点，通过蒸馏</a:t>
            </a:r>
            <a:r>
              <a:rPr lang="en-US" altLang="zh-CN" dirty="0"/>
              <a:t>GPT4</a:t>
            </a:r>
            <a:r>
              <a:rPr lang="zh-CN" altLang="en-US" dirty="0"/>
              <a:t>的知识，赋予开源小模型使用视觉工具的能力。</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NimbusRomNo9L-Medi"/>
              </a:rPr>
              <a:t>使用类似</a:t>
            </a:r>
            <a:r>
              <a:rPr lang="en-US" altLang="zh-CN" dirty="0" err="1">
                <a:latin typeface="NimbusRomNo9L-Medi"/>
              </a:rPr>
              <a:t>visualgpt</a:t>
            </a:r>
            <a:r>
              <a:rPr lang="zh-CN" altLang="en-US" dirty="0">
                <a:latin typeface="NimbusRomNo9L-Medi"/>
              </a:rPr>
              <a:t>的框架，收集</a:t>
            </a:r>
            <a:r>
              <a:rPr lang="en-US" altLang="zh-CN" dirty="0">
                <a:latin typeface="NimbusRomNo9L-Medi"/>
              </a:rPr>
              <a:t>GPT4</a:t>
            </a:r>
            <a:r>
              <a:rPr lang="zh-CN" altLang="en-US" dirty="0">
                <a:latin typeface="NimbusRomNo9L-Medi"/>
              </a:rPr>
              <a:t>执行视觉任务的轨迹（</a:t>
            </a:r>
            <a:r>
              <a:rPr lang="en-US" altLang="zh-CN" dirty="0">
                <a:latin typeface="NimbusRomNo9L-Medi"/>
              </a:rPr>
              <a:t>trajectory</a:t>
            </a:r>
            <a:r>
              <a:rPr lang="zh-CN" altLang="en-US" dirty="0">
                <a:latin typeface="NimbusRomNo9L-Medi"/>
              </a:rPr>
              <a:t>）数据，构成训练数据。轨迹数据很重要，稍后会详细讲。</a:t>
            </a:r>
            <a:endParaRPr lang="en-US" altLang="zh-CN" dirty="0">
              <a:latin typeface="NimbusRomNo9L-Med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NimbusRomNo9L-Medi"/>
              </a:rPr>
              <a:t>测试还是使用</a:t>
            </a:r>
            <a:r>
              <a:rPr lang="en-US" altLang="zh-CN" dirty="0">
                <a:latin typeface="NimbusRomNo9L-Medi"/>
              </a:rPr>
              <a:t>gpt4</a:t>
            </a:r>
            <a:r>
              <a:rPr lang="zh-CN" altLang="en-US" dirty="0">
                <a:latin typeface="NimbusRomNo9L-Medi"/>
              </a:rPr>
              <a:t>构建，后续有</a:t>
            </a:r>
            <a:r>
              <a:rPr lang="en-US" altLang="zh-CN" dirty="0" err="1">
                <a:latin typeface="NimbusRomNo9L-Medi"/>
              </a:rPr>
              <a:t>agentbench</a:t>
            </a:r>
            <a:r>
              <a:rPr lang="zh-CN" altLang="en-US" dirty="0">
                <a:latin typeface="NimbusRomNo9L-Medi"/>
              </a:rPr>
              <a:t>提出</a:t>
            </a:r>
            <a:endParaRPr lang="en-US" altLang="zh-CN" dirty="0">
              <a:latin typeface="NimbusRomNo9L-Medi"/>
            </a:endParaRPr>
          </a:p>
          <a:p>
            <a:pPr algn="l"/>
            <a:endParaRPr lang="en-US" altLang="zh-CN" dirty="0"/>
          </a:p>
        </p:txBody>
      </p:sp>
      <p:sp>
        <p:nvSpPr>
          <p:cNvPr id="4" name="灯片编号占位符 3"/>
          <p:cNvSpPr>
            <a:spLocks noGrp="1"/>
          </p:cNvSpPr>
          <p:nvPr>
            <p:ph type="sldNum" sz="quarter" idx="5"/>
          </p:nvPr>
        </p:nvSpPr>
        <p:spPr/>
        <p:txBody>
          <a:bodyPr/>
          <a:lstStyle/>
          <a:p>
            <a:fld id="{B1C556B2-5400-409D-A512-67BB613FD3A2}" type="slidenum">
              <a:rPr lang="zh-CN" altLang="en-US" smtClean="0"/>
              <a:t>12</a:t>
            </a:fld>
            <a:endParaRPr lang="zh-CN" altLang="en-US"/>
          </a:p>
        </p:txBody>
      </p:sp>
    </p:spTree>
    <p:extLst>
      <p:ext uri="{BB962C8B-B14F-4D97-AF65-F5344CB8AC3E}">
        <p14:creationId xmlns:p14="http://schemas.microsoft.com/office/powerpoint/2010/main" val="1850008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轨迹数据就是</a:t>
            </a:r>
            <a:r>
              <a:rPr lang="en-US" altLang="zh-CN" dirty="0" err="1"/>
              <a:t>ReAct</a:t>
            </a:r>
            <a:r>
              <a:rPr lang="zh-CN" altLang="en-US" dirty="0"/>
              <a:t>风格的任务执行记录，由想法</a:t>
            </a:r>
            <a:r>
              <a:rPr lang="en-US" altLang="zh-CN" dirty="0"/>
              <a:t>-</a:t>
            </a:r>
            <a:r>
              <a:rPr lang="zh-CN" altLang="en-US" dirty="0"/>
              <a:t>行为</a:t>
            </a:r>
            <a:r>
              <a:rPr lang="en-US" altLang="zh-CN" dirty="0"/>
              <a:t>-</a:t>
            </a:r>
            <a:r>
              <a:rPr lang="zh-CN" altLang="en-US" dirty="0"/>
              <a:t>观察组成</a:t>
            </a:r>
            <a:endParaRPr lang="en-US" altLang="zh-CN" dirty="0"/>
          </a:p>
          <a:p>
            <a:pPr algn="l"/>
            <a:r>
              <a:rPr lang="en-US" altLang="zh-CN" dirty="0"/>
              <a:t>gpt4tool</a:t>
            </a:r>
            <a:r>
              <a:rPr lang="zh-CN" altLang="en-US" dirty="0"/>
              <a:t>构建的轨迹数据包括单轮样本，多轮样本，负样本</a:t>
            </a:r>
            <a:endParaRPr lang="en-US" altLang="zh-CN" dirty="0"/>
          </a:p>
        </p:txBody>
      </p:sp>
      <p:sp>
        <p:nvSpPr>
          <p:cNvPr id="4" name="灯片编号占位符 3"/>
          <p:cNvSpPr>
            <a:spLocks noGrp="1"/>
          </p:cNvSpPr>
          <p:nvPr>
            <p:ph type="sldNum" sz="quarter" idx="5"/>
          </p:nvPr>
        </p:nvSpPr>
        <p:spPr/>
        <p:txBody>
          <a:bodyPr/>
          <a:lstStyle/>
          <a:p>
            <a:fld id="{B1C556B2-5400-409D-A512-67BB613FD3A2}" type="slidenum">
              <a:rPr lang="zh-CN" altLang="en-US" smtClean="0"/>
              <a:t>13</a:t>
            </a:fld>
            <a:endParaRPr lang="zh-CN" altLang="en-US"/>
          </a:p>
        </p:txBody>
      </p:sp>
    </p:spTree>
    <p:extLst>
      <p:ext uri="{BB962C8B-B14F-4D97-AF65-F5344CB8AC3E}">
        <p14:creationId xmlns:p14="http://schemas.microsoft.com/office/powerpoint/2010/main" val="779675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err="1"/>
              <a:t>MultiReAct</a:t>
            </a:r>
            <a:r>
              <a:rPr lang="zh-CN" altLang="en-US" dirty="0"/>
              <a:t>的场景是嵌入式</a:t>
            </a:r>
            <a:r>
              <a:rPr lang="en-US" altLang="zh-CN" dirty="0"/>
              <a:t>Agent</a:t>
            </a:r>
            <a:r>
              <a:rPr lang="zh-CN" altLang="en-US" dirty="0"/>
              <a:t>，给定任务的演示视频，期望</a:t>
            </a:r>
            <a:r>
              <a:rPr lang="en-US" altLang="zh-CN" dirty="0"/>
              <a:t>agent</a:t>
            </a:r>
            <a:r>
              <a:rPr lang="zh-CN" altLang="en-US" dirty="0"/>
              <a:t>可以复现这个任务。</a:t>
            </a:r>
            <a:endParaRPr lang="en-US" altLang="zh-CN" dirty="0"/>
          </a:p>
          <a:p>
            <a:pPr algn="l"/>
            <a:r>
              <a:rPr lang="zh-CN" altLang="en-US" dirty="0"/>
              <a:t>视频通过抽帧，概括变成一系列子指令集，目标是期望</a:t>
            </a:r>
            <a:r>
              <a:rPr lang="en-US" altLang="zh-CN" dirty="0"/>
              <a:t>agent</a:t>
            </a:r>
            <a:r>
              <a:rPr lang="zh-CN" altLang="en-US" dirty="0"/>
              <a:t>合理的使用这一系列子指令集完成任务</a:t>
            </a:r>
            <a:endParaRPr lang="en-US" altLang="zh-CN" dirty="0"/>
          </a:p>
          <a:p>
            <a:pPr algn="l"/>
            <a:r>
              <a:rPr lang="zh-CN" altLang="en-US" dirty="0"/>
              <a:t>执行过程也是</a:t>
            </a:r>
            <a:r>
              <a:rPr lang="en-US" altLang="zh-CN" dirty="0" err="1"/>
              <a:t>ReAct</a:t>
            </a:r>
            <a:r>
              <a:rPr lang="zh-CN" altLang="en-US" dirty="0"/>
              <a:t>风格，改进的地方是及时的发现错误：</a:t>
            </a:r>
            <a:r>
              <a:rPr lang="en-US" altLang="zh-CN" dirty="0"/>
              <a:t>clip</a:t>
            </a:r>
            <a:r>
              <a:rPr lang="zh-CN" altLang="en-US" dirty="0"/>
              <a:t>作为</a:t>
            </a:r>
            <a:r>
              <a:rPr lang="en-US" altLang="zh-CN" dirty="0"/>
              <a:t>Reward</a:t>
            </a:r>
            <a:r>
              <a:rPr lang="zh-CN" altLang="en-US" dirty="0"/>
              <a:t>模型，只做使</a:t>
            </a:r>
            <a:r>
              <a:rPr lang="en-US" altLang="zh-CN" dirty="0"/>
              <a:t>reward</a:t>
            </a:r>
            <a:r>
              <a:rPr lang="zh-CN" altLang="en-US" dirty="0"/>
              <a:t>上升的事情</a:t>
            </a:r>
            <a:endParaRPr lang="en-US" altLang="zh-CN" dirty="0"/>
          </a:p>
        </p:txBody>
      </p:sp>
      <p:sp>
        <p:nvSpPr>
          <p:cNvPr id="4" name="灯片编号占位符 3"/>
          <p:cNvSpPr>
            <a:spLocks noGrp="1"/>
          </p:cNvSpPr>
          <p:nvPr>
            <p:ph type="sldNum" sz="quarter" idx="5"/>
          </p:nvPr>
        </p:nvSpPr>
        <p:spPr/>
        <p:txBody>
          <a:bodyPr/>
          <a:lstStyle/>
          <a:p>
            <a:fld id="{B1C556B2-5400-409D-A512-67BB613FD3A2}" type="slidenum">
              <a:rPr lang="zh-CN" altLang="en-US" smtClean="0"/>
              <a:t>14</a:t>
            </a:fld>
            <a:endParaRPr lang="zh-CN" altLang="en-US"/>
          </a:p>
        </p:txBody>
      </p:sp>
    </p:spTree>
    <p:extLst>
      <p:ext uri="{BB962C8B-B14F-4D97-AF65-F5344CB8AC3E}">
        <p14:creationId xmlns:p14="http://schemas.microsoft.com/office/powerpoint/2010/main" val="39146919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多啦</a:t>
            </a:r>
            <a:r>
              <a:rPr lang="en-US" altLang="zh-CN" dirty="0"/>
              <a:t>a</a:t>
            </a:r>
            <a:r>
              <a:rPr lang="zh-CN" altLang="en-US" dirty="0"/>
              <a:t>梦</a:t>
            </a:r>
            <a:r>
              <a:rPr lang="en-US" altLang="zh-CN" dirty="0" err="1"/>
              <a:t>gpt</a:t>
            </a:r>
            <a:r>
              <a:rPr lang="zh-CN" altLang="en-US" dirty="0"/>
              <a:t>是专注于视频任务的</a:t>
            </a:r>
            <a:r>
              <a:rPr lang="en-US" altLang="zh-CN" dirty="0"/>
              <a:t>agent</a:t>
            </a:r>
            <a:r>
              <a:rPr lang="zh-CN" altLang="en-US" dirty="0"/>
              <a:t>。</a:t>
            </a:r>
            <a:endParaRPr lang="en-US" altLang="zh-CN" dirty="0"/>
          </a:p>
          <a:p>
            <a:pPr algn="l"/>
            <a:r>
              <a:rPr lang="zh-CN" altLang="en-US" dirty="0"/>
              <a:t>左：</a:t>
            </a:r>
            <a:r>
              <a:rPr lang="en-US" altLang="zh-CN" dirty="0"/>
              <a:t>react</a:t>
            </a:r>
          </a:p>
          <a:p>
            <a:pPr algn="l"/>
            <a:r>
              <a:rPr lang="zh-CN" altLang="en-US" dirty="0"/>
              <a:t>中：图像拆解成数据库，根据用户需求从数据库查数据</a:t>
            </a:r>
            <a:endParaRPr lang="en-US" altLang="zh-CN" dirty="0"/>
          </a:p>
          <a:p>
            <a:pPr algn="l"/>
            <a:r>
              <a:rPr lang="zh-CN" altLang="en-US" dirty="0"/>
              <a:t>右：视频分成两大块信息，空间和时间，存成两个表。把用户需求对应到六个分类之一（</a:t>
            </a:r>
            <a:r>
              <a:rPr lang="en-US" altLang="zh-CN" dirty="0"/>
              <a:t>why</a:t>
            </a:r>
            <a:r>
              <a:rPr lang="zh-CN" altLang="en-US" dirty="0"/>
              <a:t>，</a:t>
            </a:r>
            <a:r>
              <a:rPr lang="en-US" altLang="zh-CN" dirty="0"/>
              <a:t>how</a:t>
            </a:r>
            <a:r>
              <a:rPr lang="zh-CN" altLang="en-US" dirty="0"/>
              <a:t>等等）再转换为数据库查询语句，如果有必要可以调用外部工具比如搜索引擎</a:t>
            </a:r>
            <a:endParaRPr lang="en-US" altLang="zh-CN" dirty="0"/>
          </a:p>
        </p:txBody>
      </p:sp>
      <p:sp>
        <p:nvSpPr>
          <p:cNvPr id="4" name="灯片编号占位符 3"/>
          <p:cNvSpPr>
            <a:spLocks noGrp="1"/>
          </p:cNvSpPr>
          <p:nvPr>
            <p:ph type="sldNum" sz="quarter" idx="5"/>
          </p:nvPr>
        </p:nvSpPr>
        <p:spPr/>
        <p:txBody>
          <a:bodyPr/>
          <a:lstStyle/>
          <a:p>
            <a:fld id="{B1C556B2-5400-409D-A512-67BB613FD3A2}" type="slidenum">
              <a:rPr lang="zh-CN" altLang="en-US" smtClean="0"/>
              <a:t>15</a:t>
            </a:fld>
            <a:endParaRPr lang="zh-CN" altLang="en-US"/>
          </a:p>
        </p:txBody>
      </p:sp>
    </p:spTree>
    <p:extLst>
      <p:ext uri="{BB962C8B-B14F-4D97-AF65-F5344CB8AC3E}">
        <p14:creationId xmlns:p14="http://schemas.microsoft.com/office/powerpoint/2010/main" val="25541331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en-US" altLang="zh-CN" dirty="0"/>
          </a:p>
        </p:txBody>
      </p:sp>
      <p:sp>
        <p:nvSpPr>
          <p:cNvPr id="4" name="灯片编号占位符 3"/>
          <p:cNvSpPr>
            <a:spLocks noGrp="1"/>
          </p:cNvSpPr>
          <p:nvPr>
            <p:ph type="sldNum" sz="quarter" idx="5"/>
          </p:nvPr>
        </p:nvSpPr>
        <p:spPr/>
        <p:txBody>
          <a:bodyPr/>
          <a:lstStyle/>
          <a:p>
            <a:fld id="{B1C556B2-5400-409D-A512-67BB613FD3A2}" type="slidenum">
              <a:rPr lang="zh-CN" altLang="en-US" smtClean="0"/>
              <a:t>16</a:t>
            </a:fld>
            <a:endParaRPr lang="zh-CN" altLang="en-US"/>
          </a:p>
        </p:txBody>
      </p:sp>
    </p:spTree>
    <p:extLst>
      <p:ext uri="{BB962C8B-B14F-4D97-AF65-F5344CB8AC3E}">
        <p14:creationId xmlns:p14="http://schemas.microsoft.com/office/powerpoint/2010/main" val="41696229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利用视觉工具和搜索引擎工具解决下游任务</a:t>
            </a:r>
            <a:endParaRPr lang="en-US" altLang="zh-CN" dirty="0"/>
          </a:p>
          <a:p>
            <a:pPr algn="l"/>
            <a:r>
              <a:rPr lang="en-US" altLang="zh-CN" dirty="0" err="1"/>
              <a:t>ReAct</a:t>
            </a:r>
            <a:r>
              <a:rPr lang="zh-CN" altLang="en-US" dirty="0"/>
              <a:t>风格</a:t>
            </a:r>
            <a:endParaRPr lang="en-US" altLang="zh-CN" dirty="0"/>
          </a:p>
          <a:p>
            <a:pPr algn="l"/>
            <a:r>
              <a:rPr lang="zh-CN" altLang="en-US" dirty="0"/>
              <a:t>创新点是</a:t>
            </a:r>
            <a:r>
              <a:rPr lang="en-US" altLang="zh-CN" dirty="0"/>
              <a:t>Working</a:t>
            </a:r>
            <a:r>
              <a:rPr lang="zh-CN" altLang="en-US" dirty="0"/>
              <a:t> </a:t>
            </a:r>
            <a:r>
              <a:rPr lang="en-US" altLang="zh-CN" dirty="0"/>
              <a:t>Memory</a:t>
            </a:r>
            <a:r>
              <a:rPr lang="zh-CN" altLang="en-US" dirty="0"/>
              <a:t>保存</a:t>
            </a:r>
            <a:r>
              <a:rPr lang="en-US" altLang="zh-CN" dirty="0"/>
              <a:t>API</a:t>
            </a:r>
            <a:r>
              <a:rPr lang="zh-CN" altLang="en-US" dirty="0"/>
              <a:t>和工具的执行结果</a:t>
            </a:r>
            <a:endParaRPr lang="en-US" altLang="zh-CN" dirty="0"/>
          </a:p>
          <a:p>
            <a:pPr algn="l"/>
            <a:endParaRPr lang="en-US" altLang="zh-CN" dirty="0"/>
          </a:p>
          <a:p>
            <a:pPr algn="l"/>
            <a:r>
              <a:rPr lang="en-US" altLang="zh-CN" dirty="0" err="1"/>
              <a:t>e.g</a:t>
            </a:r>
            <a:endParaRPr lang="en-US" altLang="zh-CN" dirty="0"/>
          </a:p>
        </p:txBody>
      </p:sp>
      <p:sp>
        <p:nvSpPr>
          <p:cNvPr id="4" name="灯片编号占位符 3"/>
          <p:cNvSpPr>
            <a:spLocks noGrp="1"/>
          </p:cNvSpPr>
          <p:nvPr>
            <p:ph type="sldNum" sz="quarter" idx="5"/>
          </p:nvPr>
        </p:nvSpPr>
        <p:spPr/>
        <p:txBody>
          <a:bodyPr/>
          <a:lstStyle/>
          <a:p>
            <a:fld id="{B1C556B2-5400-409D-A512-67BB613FD3A2}" type="slidenum">
              <a:rPr lang="zh-CN" altLang="en-US" smtClean="0"/>
              <a:t>17</a:t>
            </a:fld>
            <a:endParaRPr lang="zh-CN" altLang="en-US"/>
          </a:p>
        </p:txBody>
      </p:sp>
    </p:spTree>
    <p:extLst>
      <p:ext uri="{BB962C8B-B14F-4D97-AF65-F5344CB8AC3E}">
        <p14:creationId xmlns:p14="http://schemas.microsoft.com/office/powerpoint/2010/main" val="7967601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多模态</a:t>
            </a:r>
            <a:r>
              <a:rPr lang="en-US" altLang="zh-CN" dirty="0"/>
              <a:t>agent</a:t>
            </a:r>
            <a:r>
              <a:rPr lang="zh-CN" altLang="en-US" dirty="0"/>
              <a:t>的范式：使用。。。完成下游任务</a:t>
            </a:r>
          </a:p>
        </p:txBody>
      </p:sp>
      <p:sp>
        <p:nvSpPr>
          <p:cNvPr id="4" name="灯片编号占位符 3"/>
          <p:cNvSpPr>
            <a:spLocks noGrp="1"/>
          </p:cNvSpPr>
          <p:nvPr>
            <p:ph type="sldNum" sz="quarter" idx="5"/>
          </p:nvPr>
        </p:nvSpPr>
        <p:spPr/>
        <p:txBody>
          <a:bodyPr/>
          <a:lstStyle/>
          <a:p>
            <a:fld id="{B1C556B2-5400-409D-A512-67BB613FD3A2}" type="slidenum">
              <a:rPr lang="zh-CN" altLang="en-US" smtClean="0"/>
              <a:t>18</a:t>
            </a:fld>
            <a:endParaRPr lang="zh-CN" altLang="en-US"/>
          </a:p>
        </p:txBody>
      </p:sp>
    </p:spTree>
    <p:extLst>
      <p:ext uri="{BB962C8B-B14F-4D97-AF65-F5344CB8AC3E}">
        <p14:creationId xmlns:p14="http://schemas.microsoft.com/office/powerpoint/2010/main" val="3371526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上述</a:t>
            </a:r>
            <a:r>
              <a:rPr lang="en-US" altLang="zh-CN" dirty="0"/>
              <a:t>agent</a:t>
            </a:r>
            <a:r>
              <a:rPr lang="zh-CN" altLang="en-US" dirty="0"/>
              <a:t>关注完成任务，接下来的</a:t>
            </a:r>
            <a:r>
              <a:rPr lang="en-US" altLang="zh-CN" dirty="0"/>
              <a:t>agent</a:t>
            </a:r>
            <a:r>
              <a:rPr lang="zh-CN" altLang="en-US" dirty="0"/>
              <a:t>更关注拟人化，并把近似人类的思维和行为方式运用到下游任务</a:t>
            </a:r>
          </a:p>
        </p:txBody>
      </p:sp>
      <p:sp>
        <p:nvSpPr>
          <p:cNvPr id="4" name="灯片编号占位符 3"/>
          <p:cNvSpPr>
            <a:spLocks noGrp="1"/>
          </p:cNvSpPr>
          <p:nvPr>
            <p:ph type="sldNum" sz="quarter" idx="5"/>
          </p:nvPr>
        </p:nvSpPr>
        <p:spPr/>
        <p:txBody>
          <a:bodyPr/>
          <a:lstStyle/>
          <a:p>
            <a:fld id="{B1C556B2-5400-409D-A512-67BB613FD3A2}" type="slidenum">
              <a:rPr lang="zh-CN" altLang="en-US" smtClean="0"/>
              <a:t>19</a:t>
            </a:fld>
            <a:endParaRPr lang="zh-CN" altLang="en-US"/>
          </a:p>
        </p:txBody>
      </p:sp>
    </p:spTree>
    <p:extLst>
      <p:ext uri="{BB962C8B-B14F-4D97-AF65-F5344CB8AC3E}">
        <p14:creationId xmlns:p14="http://schemas.microsoft.com/office/powerpoint/2010/main" val="4245825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1C556B2-5400-409D-A512-67BB613FD3A2}" type="slidenum">
              <a:rPr lang="zh-CN" altLang="en-US" smtClean="0"/>
              <a:t>2</a:t>
            </a:fld>
            <a:endParaRPr lang="zh-CN" altLang="en-US"/>
          </a:p>
        </p:txBody>
      </p:sp>
    </p:spTree>
    <p:extLst>
      <p:ext uri="{BB962C8B-B14F-4D97-AF65-F5344CB8AC3E}">
        <p14:creationId xmlns:p14="http://schemas.microsoft.com/office/powerpoint/2010/main" val="16961723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en-US" altLang="zh-CN" dirty="0"/>
          </a:p>
        </p:txBody>
      </p:sp>
      <p:sp>
        <p:nvSpPr>
          <p:cNvPr id="4" name="灯片编号占位符 3"/>
          <p:cNvSpPr>
            <a:spLocks noGrp="1"/>
          </p:cNvSpPr>
          <p:nvPr>
            <p:ph type="sldNum" sz="quarter" idx="5"/>
          </p:nvPr>
        </p:nvSpPr>
        <p:spPr/>
        <p:txBody>
          <a:bodyPr/>
          <a:lstStyle/>
          <a:p>
            <a:fld id="{B1C556B2-5400-409D-A512-67BB613FD3A2}" type="slidenum">
              <a:rPr lang="zh-CN" altLang="en-US" smtClean="0"/>
              <a:t>20</a:t>
            </a:fld>
            <a:endParaRPr lang="zh-CN" altLang="en-US"/>
          </a:p>
        </p:txBody>
      </p:sp>
    </p:spTree>
    <p:extLst>
      <p:ext uri="{BB962C8B-B14F-4D97-AF65-F5344CB8AC3E}">
        <p14:creationId xmlns:p14="http://schemas.microsoft.com/office/powerpoint/2010/main" val="22324702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自动驾驶场景下的</a:t>
            </a:r>
            <a:r>
              <a:rPr lang="en-US" altLang="zh-CN" dirty="0"/>
              <a:t>generative</a:t>
            </a:r>
            <a:r>
              <a:rPr lang="zh-CN" altLang="en-US" dirty="0"/>
              <a:t> </a:t>
            </a:r>
            <a:r>
              <a:rPr lang="en-US" altLang="zh-CN" dirty="0"/>
              <a:t>agent</a:t>
            </a:r>
          </a:p>
          <a:p>
            <a:pPr algn="l"/>
            <a:r>
              <a:rPr lang="zh-CN" altLang="en-US" dirty="0"/>
              <a:t>没有特别的创新，就是在场景下的应用</a:t>
            </a:r>
            <a:endParaRPr lang="en-US" altLang="zh-CN" dirty="0"/>
          </a:p>
          <a:p>
            <a:pPr algn="l"/>
            <a:r>
              <a:rPr lang="en-US" altLang="zh-CN" dirty="0"/>
              <a:t>memory</a:t>
            </a:r>
            <a:r>
              <a:rPr lang="zh-CN" altLang="en-US" dirty="0"/>
              <a:t>部分的</a:t>
            </a:r>
            <a:r>
              <a:rPr lang="en-US" altLang="zh-CN" dirty="0"/>
              <a:t>adaptation</a:t>
            </a:r>
            <a:r>
              <a:rPr lang="zh-CN" altLang="en-US" dirty="0"/>
              <a:t>比较值得注意，用一部分数据集中的数据训练</a:t>
            </a:r>
            <a:r>
              <a:rPr lang="en-US" altLang="zh-CN" dirty="0"/>
              <a:t>agent</a:t>
            </a:r>
            <a:r>
              <a:rPr lang="zh-CN" altLang="en-US" dirty="0"/>
              <a:t>，产生经验拟合数据集</a:t>
            </a:r>
            <a:endParaRPr lang="en-US" altLang="zh-CN" dirty="0"/>
          </a:p>
          <a:p>
            <a:pPr algn="l"/>
            <a:endParaRPr lang="en-US" altLang="zh-CN" dirty="0"/>
          </a:p>
          <a:p>
            <a:pPr algn="l"/>
            <a:r>
              <a:rPr lang="zh-CN" altLang="en-US" dirty="0"/>
              <a:t>有一些</a:t>
            </a:r>
            <a:r>
              <a:rPr lang="en-US" altLang="zh-CN" dirty="0"/>
              <a:t>insight</a:t>
            </a:r>
          </a:p>
        </p:txBody>
      </p:sp>
      <p:sp>
        <p:nvSpPr>
          <p:cNvPr id="4" name="灯片编号占位符 3"/>
          <p:cNvSpPr>
            <a:spLocks noGrp="1"/>
          </p:cNvSpPr>
          <p:nvPr>
            <p:ph type="sldNum" sz="quarter" idx="5"/>
          </p:nvPr>
        </p:nvSpPr>
        <p:spPr/>
        <p:txBody>
          <a:bodyPr/>
          <a:lstStyle/>
          <a:p>
            <a:fld id="{B1C556B2-5400-409D-A512-67BB613FD3A2}" type="slidenum">
              <a:rPr lang="zh-CN" altLang="en-US" smtClean="0"/>
              <a:t>21</a:t>
            </a:fld>
            <a:endParaRPr lang="zh-CN" altLang="en-US"/>
          </a:p>
        </p:txBody>
      </p:sp>
    </p:spTree>
    <p:extLst>
      <p:ext uri="{BB962C8B-B14F-4D97-AF65-F5344CB8AC3E}">
        <p14:creationId xmlns:p14="http://schemas.microsoft.com/office/powerpoint/2010/main" val="1151619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传统基于</a:t>
            </a:r>
            <a:r>
              <a:rPr lang="en-US" altLang="zh-CN" dirty="0" err="1"/>
              <a:t>rl</a:t>
            </a:r>
            <a:r>
              <a:rPr lang="zh-CN" altLang="en-US" dirty="0"/>
              <a:t>的方法</a:t>
            </a:r>
            <a:r>
              <a:rPr lang="zh-CN" altLang="en-US" dirty="0">
                <a:solidFill>
                  <a:srgbClr val="121212"/>
                </a:solidFill>
                <a:latin typeface="-apple-system"/>
              </a:rPr>
              <a:t>将复杂的目标直接映射到低级动作，只能解锁部分物品</a:t>
            </a:r>
            <a:endParaRPr lang="en-US" altLang="zh-CN" dirty="0"/>
          </a:p>
          <a:p>
            <a:pPr algn="l"/>
            <a:endParaRPr lang="en-US" altLang="zh-CN" dirty="0"/>
          </a:p>
          <a:p>
            <a:pPr algn="l"/>
            <a:r>
              <a:rPr lang="zh-CN" altLang="en-US" dirty="0"/>
              <a:t>把一个大目标转换为小目标的树状结果，通过</a:t>
            </a:r>
            <a:r>
              <a:rPr lang="en-US" altLang="zh-CN" dirty="0"/>
              <a:t>planner</a:t>
            </a:r>
            <a:r>
              <a:rPr lang="zh-CN" altLang="en-US" dirty="0"/>
              <a:t>把小目标拆解成行为，然后在调用底层的动作，获取反馈更新计划等</a:t>
            </a:r>
            <a:endParaRPr lang="en-US" altLang="zh-CN" dirty="0"/>
          </a:p>
          <a:p>
            <a:pPr algn="l"/>
            <a:r>
              <a:rPr lang="zh-CN" altLang="en-US" dirty="0"/>
              <a:t>面向过程进化到面向对象</a:t>
            </a:r>
            <a:endParaRPr lang="en-US" altLang="zh-CN" dirty="0"/>
          </a:p>
        </p:txBody>
      </p:sp>
      <p:sp>
        <p:nvSpPr>
          <p:cNvPr id="4" name="灯片编号占位符 3"/>
          <p:cNvSpPr>
            <a:spLocks noGrp="1"/>
          </p:cNvSpPr>
          <p:nvPr>
            <p:ph type="sldNum" sz="quarter" idx="5"/>
          </p:nvPr>
        </p:nvSpPr>
        <p:spPr/>
        <p:txBody>
          <a:bodyPr/>
          <a:lstStyle/>
          <a:p>
            <a:fld id="{B1C556B2-5400-409D-A512-67BB613FD3A2}" type="slidenum">
              <a:rPr lang="zh-CN" altLang="en-US" smtClean="0"/>
              <a:t>22</a:t>
            </a:fld>
            <a:endParaRPr lang="zh-CN" altLang="en-US"/>
          </a:p>
        </p:txBody>
      </p:sp>
    </p:spTree>
    <p:extLst>
      <p:ext uri="{BB962C8B-B14F-4D97-AF65-F5344CB8AC3E}">
        <p14:creationId xmlns:p14="http://schemas.microsoft.com/office/powerpoint/2010/main" val="18265254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通过不断的总结，生成树状结构，解决文本</a:t>
            </a:r>
            <a:r>
              <a:rPr lang="en-US" altLang="zh-CN" dirty="0"/>
              <a:t>QA</a:t>
            </a:r>
            <a:r>
              <a:rPr lang="zh-CN" altLang="en-US" dirty="0"/>
              <a:t>场景下</a:t>
            </a:r>
            <a:r>
              <a:rPr lang="en-US" altLang="zh-CN" dirty="0"/>
              <a:t>LLM</a:t>
            </a:r>
            <a:r>
              <a:rPr lang="zh-CN" altLang="en-US" dirty="0"/>
              <a:t>的输入文本限制</a:t>
            </a:r>
            <a:endParaRPr lang="en-US" altLang="zh-CN" dirty="0"/>
          </a:p>
          <a:p>
            <a:pPr algn="l"/>
            <a:endParaRPr lang="en-US" altLang="zh-CN" dirty="0"/>
          </a:p>
        </p:txBody>
      </p:sp>
      <p:sp>
        <p:nvSpPr>
          <p:cNvPr id="4" name="灯片编号占位符 3"/>
          <p:cNvSpPr>
            <a:spLocks noGrp="1"/>
          </p:cNvSpPr>
          <p:nvPr>
            <p:ph type="sldNum" sz="quarter" idx="5"/>
          </p:nvPr>
        </p:nvSpPr>
        <p:spPr/>
        <p:txBody>
          <a:bodyPr/>
          <a:lstStyle/>
          <a:p>
            <a:fld id="{B1C556B2-5400-409D-A512-67BB613FD3A2}" type="slidenum">
              <a:rPr lang="zh-CN" altLang="en-US" smtClean="0"/>
              <a:t>23</a:t>
            </a:fld>
            <a:endParaRPr lang="zh-CN" altLang="en-US"/>
          </a:p>
        </p:txBody>
      </p:sp>
    </p:spTree>
    <p:extLst>
      <p:ext uri="{BB962C8B-B14F-4D97-AF65-F5344CB8AC3E}">
        <p14:creationId xmlns:p14="http://schemas.microsoft.com/office/powerpoint/2010/main" val="18818413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存储轨迹数据，引导后续相似行为</a:t>
            </a:r>
            <a:endParaRPr lang="en-US" altLang="zh-CN" dirty="0"/>
          </a:p>
        </p:txBody>
      </p:sp>
      <p:sp>
        <p:nvSpPr>
          <p:cNvPr id="4" name="灯片编号占位符 3"/>
          <p:cNvSpPr>
            <a:spLocks noGrp="1"/>
          </p:cNvSpPr>
          <p:nvPr>
            <p:ph type="sldNum" sz="quarter" idx="5"/>
          </p:nvPr>
        </p:nvSpPr>
        <p:spPr/>
        <p:txBody>
          <a:bodyPr/>
          <a:lstStyle/>
          <a:p>
            <a:fld id="{B1C556B2-5400-409D-A512-67BB613FD3A2}" type="slidenum">
              <a:rPr lang="zh-CN" altLang="en-US" smtClean="0"/>
              <a:t>24</a:t>
            </a:fld>
            <a:endParaRPr lang="zh-CN" altLang="en-US"/>
          </a:p>
        </p:txBody>
      </p:sp>
    </p:spTree>
    <p:extLst>
      <p:ext uri="{BB962C8B-B14F-4D97-AF65-F5344CB8AC3E}">
        <p14:creationId xmlns:p14="http://schemas.microsoft.com/office/powerpoint/2010/main" val="35301923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1C556B2-5400-409D-A512-67BB613FD3A2}" type="slidenum">
              <a:rPr lang="zh-CN" altLang="en-US" smtClean="0"/>
              <a:t>25</a:t>
            </a:fld>
            <a:endParaRPr lang="zh-CN" altLang="en-US"/>
          </a:p>
        </p:txBody>
      </p:sp>
    </p:spTree>
    <p:extLst>
      <p:ext uri="{BB962C8B-B14F-4D97-AF65-F5344CB8AC3E}">
        <p14:creationId xmlns:p14="http://schemas.microsoft.com/office/powerpoint/2010/main" val="23151916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下一部分是</a:t>
            </a:r>
            <a:r>
              <a:rPr lang="en-US" altLang="zh-CN" dirty="0"/>
              <a:t>agent</a:t>
            </a:r>
            <a:r>
              <a:rPr lang="zh-CN" altLang="en-US" dirty="0"/>
              <a:t>微调，可能是</a:t>
            </a:r>
            <a:r>
              <a:rPr lang="en-US" altLang="zh-CN" dirty="0"/>
              <a:t>agent</a:t>
            </a:r>
            <a:r>
              <a:rPr lang="zh-CN" altLang="en-US" dirty="0"/>
              <a:t>领域的下一步</a:t>
            </a:r>
          </a:p>
        </p:txBody>
      </p:sp>
      <p:sp>
        <p:nvSpPr>
          <p:cNvPr id="4" name="灯片编号占位符 3"/>
          <p:cNvSpPr>
            <a:spLocks noGrp="1"/>
          </p:cNvSpPr>
          <p:nvPr>
            <p:ph type="sldNum" sz="quarter" idx="5"/>
          </p:nvPr>
        </p:nvSpPr>
        <p:spPr/>
        <p:txBody>
          <a:bodyPr/>
          <a:lstStyle/>
          <a:p>
            <a:fld id="{B1C556B2-5400-409D-A512-67BB613FD3A2}" type="slidenum">
              <a:rPr lang="zh-CN" altLang="en-US" smtClean="0"/>
              <a:t>26</a:t>
            </a:fld>
            <a:endParaRPr lang="zh-CN" altLang="en-US"/>
          </a:p>
        </p:txBody>
      </p:sp>
    </p:spTree>
    <p:extLst>
      <p:ext uri="{BB962C8B-B14F-4D97-AF65-F5344CB8AC3E}">
        <p14:creationId xmlns:p14="http://schemas.microsoft.com/office/powerpoint/2010/main" val="1492530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err="1"/>
              <a:t>FiReAct</a:t>
            </a:r>
            <a:r>
              <a:rPr lang="zh-CN" altLang="en-US" dirty="0"/>
              <a:t>在</a:t>
            </a:r>
            <a:r>
              <a:rPr lang="en-US" altLang="zh-CN" dirty="0"/>
              <a:t>agent</a:t>
            </a:r>
            <a:r>
              <a:rPr lang="zh-CN" altLang="en-US" dirty="0"/>
              <a:t>微调的路线上做出了广泛的探索，尝试将通用的大模型变成领域专家</a:t>
            </a:r>
            <a:r>
              <a:rPr lang="en-US" altLang="zh-CN" dirty="0"/>
              <a:t>agent</a:t>
            </a:r>
          </a:p>
          <a:p>
            <a:pPr algn="l"/>
            <a:endParaRPr lang="en-US" altLang="zh-CN" dirty="0"/>
          </a:p>
          <a:p>
            <a:pPr algn="l"/>
            <a:r>
              <a:rPr lang="zh-CN" altLang="en-US" dirty="0"/>
              <a:t>具体做法是将</a:t>
            </a:r>
            <a:r>
              <a:rPr lang="en-US" altLang="zh-CN" b="1" dirty="0">
                <a:latin typeface="NimbusRomNo9L-Medi"/>
              </a:rPr>
              <a:t>GPT4</a:t>
            </a:r>
            <a:r>
              <a:rPr lang="zh-CN" altLang="en-US" b="1" dirty="0">
                <a:latin typeface="NimbusRomNo9L-Medi"/>
              </a:rPr>
              <a:t>作为智能范例，微调开源</a:t>
            </a:r>
            <a:r>
              <a:rPr lang="en-US" altLang="zh-CN" b="1" dirty="0">
                <a:latin typeface="NimbusRomNo9L-Medi"/>
              </a:rPr>
              <a:t>LLM</a:t>
            </a:r>
            <a:r>
              <a:rPr lang="zh-CN" altLang="en-US" b="1" dirty="0">
                <a:latin typeface="NimbusRomNo9L-Medi"/>
              </a:rPr>
              <a:t>增强其下游任务（</a:t>
            </a:r>
            <a:r>
              <a:rPr lang="en-US" altLang="zh-CN" b="1" dirty="0">
                <a:latin typeface="NimbusRomNo9L-Medi"/>
              </a:rPr>
              <a:t>QA</a:t>
            </a:r>
            <a:r>
              <a:rPr lang="zh-CN" altLang="en-US" b="1" dirty="0">
                <a:latin typeface="NimbusRomNo9L-Medi"/>
              </a:rPr>
              <a:t>）的</a:t>
            </a:r>
            <a:r>
              <a:rPr lang="en-US" altLang="zh-CN" b="1" dirty="0">
                <a:latin typeface="NimbusRomNo9L-Medi"/>
              </a:rPr>
              <a:t>Agent</a:t>
            </a:r>
            <a:r>
              <a:rPr lang="zh-CN" altLang="en-US" b="1" dirty="0">
                <a:latin typeface="NimbusRomNo9L-Medi"/>
              </a:rPr>
              <a:t>能力（蒸馏）。</a:t>
            </a:r>
            <a:endParaRPr lang="en-US" altLang="zh-CN" b="1" dirty="0">
              <a:latin typeface="NimbusRomNo9L-Medi"/>
            </a:endParaRPr>
          </a:p>
          <a:p>
            <a:pPr algn="l"/>
            <a:r>
              <a:rPr lang="zh-CN" altLang="en-US" b="1" dirty="0">
                <a:latin typeface="NimbusRomNo9L-Medi"/>
              </a:rPr>
              <a:t>目前</a:t>
            </a:r>
            <a:r>
              <a:rPr lang="en-US" altLang="zh-CN" b="1" dirty="0">
                <a:latin typeface="NimbusRomNo9L-Medi"/>
              </a:rPr>
              <a:t>agent</a:t>
            </a:r>
            <a:r>
              <a:rPr lang="zh-CN" altLang="en-US" b="1" dirty="0">
                <a:latin typeface="NimbusRomNo9L-Medi"/>
              </a:rPr>
              <a:t>微调的范式都是使用</a:t>
            </a:r>
            <a:r>
              <a:rPr lang="en" altLang="zh-CN" dirty="0"/>
              <a:t>thought-action-observation</a:t>
            </a:r>
            <a:r>
              <a:rPr lang="zh-CN" altLang="en" dirty="0"/>
              <a:t>组成的</a:t>
            </a:r>
            <a:r>
              <a:rPr lang="en-US" altLang="zh-CN" dirty="0" err="1"/>
              <a:t>ReAct</a:t>
            </a:r>
            <a:r>
              <a:rPr lang="zh-CN" altLang="en-US" dirty="0"/>
              <a:t>风格轨迹数据作为训练数据。</a:t>
            </a:r>
            <a:endParaRPr lang="en-US" altLang="zh-CN" dirty="0"/>
          </a:p>
          <a:p>
            <a:pPr algn="l"/>
            <a:r>
              <a:rPr lang="en-US" altLang="zh-CN" dirty="0"/>
              <a:t>agent</a:t>
            </a:r>
            <a:r>
              <a:rPr lang="zh-CN" altLang="en-US" dirty="0"/>
              <a:t>的构建主要由规划器和工具组成，提供完成问答任务需要的动作空间</a:t>
            </a:r>
            <a:endParaRPr lang="en-US" altLang="zh-CN" dirty="0"/>
          </a:p>
          <a:p>
            <a:pPr algn="l"/>
            <a:endParaRPr lang="en-US" altLang="zh-CN" dirty="0"/>
          </a:p>
          <a:p>
            <a:pPr algn="l"/>
            <a:r>
              <a:rPr lang="zh-CN" altLang="en-US" dirty="0"/>
              <a:t>这篇工作更像是一个微调技术报告，它用多种微调方法在多个</a:t>
            </a:r>
            <a:r>
              <a:rPr lang="en-US" altLang="zh-CN" dirty="0" err="1"/>
              <a:t>qA</a:t>
            </a:r>
            <a:r>
              <a:rPr lang="zh-CN" altLang="en-US" dirty="0"/>
              <a:t>数据集上微调了多个大模型，进行了比较完善的探索</a:t>
            </a:r>
            <a:endParaRPr lang="en-US" altLang="zh-CN" dirty="0"/>
          </a:p>
        </p:txBody>
      </p:sp>
      <p:sp>
        <p:nvSpPr>
          <p:cNvPr id="4" name="灯片编号占位符 3"/>
          <p:cNvSpPr>
            <a:spLocks noGrp="1"/>
          </p:cNvSpPr>
          <p:nvPr>
            <p:ph type="sldNum" sz="quarter" idx="5"/>
          </p:nvPr>
        </p:nvSpPr>
        <p:spPr/>
        <p:txBody>
          <a:bodyPr/>
          <a:lstStyle/>
          <a:p>
            <a:fld id="{B1C556B2-5400-409D-A512-67BB613FD3A2}" type="slidenum">
              <a:rPr lang="zh-CN" altLang="en-US" smtClean="0"/>
              <a:t>27</a:t>
            </a:fld>
            <a:endParaRPr lang="zh-CN" altLang="en-US"/>
          </a:p>
        </p:txBody>
      </p:sp>
    </p:spTree>
    <p:extLst>
      <p:ext uri="{BB962C8B-B14F-4D97-AF65-F5344CB8AC3E}">
        <p14:creationId xmlns:p14="http://schemas.microsoft.com/office/powerpoint/2010/main" val="19018365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err="1"/>
              <a:t>FiReAct</a:t>
            </a:r>
            <a:r>
              <a:rPr lang="zh-CN" altLang="en-US" dirty="0"/>
              <a:t>通过微调让</a:t>
            </a:r>
            <a:r>
              <a:rPr lang="en-US" altLang="zh-CN" dirty="0"/>
              <a:t>Agent</a:t>
            </a:r>
            <a:r>
              <a:rPr lang="zh-CN" altLang="en-US" dirty="0"/>
              <a:t>成为领域专家。但是，微调绕不开遗忘灾难的问题，我们希望大模型增加下游任务处理能力的同时，不丧失其通用智能。</a:t>
            </a:r>
            <a:endParaRPr lang="en-US" altLang="zh-CN" dirty="0"/>
          </a:p>
          <a:p>
            <a:pPr algn="l"/>
            <a:r>
              <a:rPr lang="en-US" altLang="zh-CN" dirty="0"/>
              <a:t>Agent</a:t>
            </a:r>
            <a:r>
              <a:rPr lang="zh-CN" altLang="en-US" dirty="0"/>
              <a:t> </a:t>
            </a:r>
            <a:r>
              <a:rPr lang="en-US" altLang="zh-CN" dirty="0"/>
              <a:t>tuning</a:t>
            </a:r>
            <a:r>
              <a:rPr lang="zh-CN" altLang="en-US" dirty="0"/>
              <a:t>提出混合微调，解决了这个问题</a:t>
            </a:r>
            <a:endParaRPr lang="en-US" altLang="zh-CN"/>
          </a:p>
          <a:p>
            <a:pPr algn="l"/>
            <a:endParaRPr lang="en-US" altLang="zh-CN" dirty="0"/>
          </a:p>
        </p:txBody>
      </p:sp>
      <p:sp>
        <p:nvSpPr>
          <p:cNvPr id="4" name="灯片编号占位符 3"/>
          <p:cNvSpPr>
            <a:spLocks noGrp="1"/>
          </p:cNvSpPr>
          <p:nvPr>
            <p:ph type="sldNum" sz="quarter" idx="5"/>
          </p:nvPr>
        </p:nvSpPr>
        <p:spPr/>
        <p:txBody>
          <a:bodyPr/>
          <a:lstStyle/>
          <a:p>
            <a:fld id="{B1C556B2-5400-409D-A512-67BB613FD3A2}" type="slidenum">
              <a:rPr lang="zh-CN" altLang="en-US" smtClean="0"/>
              <a:t>28</a:t>
            </a:fld>
            <a:endParaRPr lang="zh-CN" altLang="en-US"/>
          </a:p>
        </p:txBody>
      </p:sp>
    </p:spTree>
    <p:extLst>
      <p:ext uri="{BB962C8B-B14F-4D97-AF65-F5344CB8AC3E}">
        <p14:creationId xmlns:p14="http://schemas.microsoft.com/office/powerpoint/2010/main" val="4258940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1C556B2-5400-409D-A512-67BB613FD3A2}" type="slidenum">
              <a:rPr lang="zh-CN" altLang="en-US" smtClean="0"/>
              <a:t>29</a:t>
            </a:fld>
            <a:endParaRPr lang="zh-CN" altLang="en-US"/>
          </a:p>
        </p:txBody>
      </p:sp>
    </p:spTree>
    <p:extLst>
      <p:ext uri="{BB962C8B-B14F-4D97-AF65-F5344CB8AC3E}">
        <p14:creationId xmlns:p14="http://schemas.microsoft.com/office/powerpoint/2010/main" val="894733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前两个部分关注提升</a:t>
            </a:r>
            <a:r>
              <a:rPr lang="en-US" altLang="zh-CN" dirty="0"/>
              <a:t>LLM</a:t>
            </a:r>
            <a:r>
              <a:rPr lang="zh-CN" altLang="en-US" dirty="0"/>
              <a:t>解决复杂任务的能力</a:t>
            </a:r>
            <a:endParaRPr lang="en-US" altLang="zh-CN" dirty="0"/>
          </a:p>
          <a:p>
            <a:r>
              <a:rPr lang="zh-CN" altLang="en-US" dirty="0"/>
              <a:t>后两个部分主要关注让</a:t>
            </a:r>
            <a:r>
              <a:rPr lang="en-US" altLang="zh-CN" dirty="0"/>
              <a:t>LLM</a:t>
            </a:r>
            <a:r>
              <a:rPr lang="zh-CN" altLang="en-US" dirty="0"/>
              <a:t>产生与人类行为相近的行为并把它应用到下游任务</a:t>
            </a:r>
          </a:p>
        </p:txBody>
      </p:sp>
      <p:sp>
        <p:nvSpPr>
          <p:cNvPr id="4" name="灯片编号占位符 3"/>
          <p:cNvSpPr>
            <a:spLocks noGrp="1"/>
          </p:cNvSpPr>
          <p:nvPr>
            <p:ph type="sldNum" sz="quarter" idx="5"/>
          </p:nvPr>
        </p:nvSpPr>
        <p:spPr/>
        <p:txBody>
          <a:bodyPr/>
          <a:lstStyle/>
          <a:p>
            <a:fld id="{B1C556B2-5400-409D-A512-67BB613FD3A2}" type="slidenum">
              <a:rPr lang="zh-CN" altLang="en-US" smtClean="0"/>
              <a:t>3</a:t>
            </a:fld>
            <a:endParaRPr lang="zh-CN" altLang="en-US"/>
          </a:p>
        </p:txBody>
      </p:sp>
    </p:spTree>
    <p:extLst>
      <p:ext uri="{BB962C8B-B14F-4D97-AF65-F5344CB8AC3E}">
        <p14:creationId xmlns:p14="http://schemas.microsoft.com/office/powerpoint/2010/main" val="38280140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1C556B2-5400-409D-A512-67BB613FD3A2}" type="slidenum">
              <a:rPr lang="zh-CN" altLang="en-US" smtClean="0"/>
              <a:t>30</a:t>
            </a:fld>
            <a:endParaRPr lang="zh-CN" altLang="en-US"/>
          </a:p>
        </p:txBody>
      </p:sp>
    </p:spTree>
    <p:extLst>
      <p:ext uri="{BB962C8B-B14F-4D97-AF65-F5344CB8AC3E}">
        <p14:creationId xmlns:p14="http://schemas.microsoft.com/office/powerpoint/2010/main" val="2041061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1C556B2-5400-409D-A512-67BB613FD3A2}" type="slidenum">
              <a:rPr lang="zh-CN" altLang="en-US" smtClean="0"/>
              <a:t>4</a:t>
            </a:fld>
            <a:endParaRPr lang="zh-CN" altLang="en-US"/>
          </a:p>
        </p:txBody>
      </p:sp>
    </p:spTree>
    <p:extLst>
      <p:ext uri="{BB962C8B-B14F-4D97-AF65-F5344CB8AC3E}">
        <p14:creationId xmlns:p14="http://schemas.microsoft.com/office/powerpoint/2010/main" val="24330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en-US" altLang="zh-CN" dirty="0"/>
          </a:p>
        </p:txBody>
      </p:sp>
      <p:sp>
        <p:nvSpPr>
          <p:cNvPr id="4" name="灯片编号占位符 3"/>
          <p:cNvSpPr>
            <a:spLocks noGrp="1"/>
          </p:cNvSpPr>
          <p:nvPr>
            <p:ph type="sldNum" sz="quarter" idx="5"/>
          </p:nvPr>
        </p:nvSpPr>
        <p:spPr/>
        <p:txBody>
          <a:bodyPr/>
          <a:lstStyle/>
          <a:p>
            <a:fld id="{B1C556B2-5400-409D-A512-67BB613FD3A2}" type="slidenum">
              <a:rPr lang="zh-CN" altLang="en-US" smtClean="0"/>
              <a:t>5</a:t>
            </a:fld>
            <a:endParaRPr lang="zh-CN" altLang="en-US"/>
          </a:p>
        </p:txBody>
      </p:sp>
    </p:spTree>
    <p:extLst>
      <p:ext uri="{BB962C8B-B14F-4D97-AF65-F5344CB8AC3E}">
        <p14:creationId xmlns:p14="http://schemas.microsoft.com/office/powerpoint/2010/main" val="2419161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CoT</a:t>
            </a:r>
            <a:r>
              <a:rPr lang="zh-CN" altLang="en-US" dirty="0"/>
              <a:t>在传统</a:t>
            </a:r>
            <a:r>
              <a:rPr lang="en-US" altLang="zh-CN" dirty="0"/>
              <a:t>prompt</a:t>
            </a:r>
            <a:r>
              <a:rPr lang="zh-CN" altLang="en-US" dirty="0"/>
              <a:t>技术上走了一步 引入了中间的思维步骤 </a:t>
            </a:r>
            <a:r>
              <a:rPr lang="en-US" altLang="zh-CN" dirty="0"/>
              <a:t>CoT-SC</a:t>
            </a:r>
            <a:r>
              <a:rPr lang="zh-CN" altLang="en-US" dirty="0"/>
              <a:t>是</a:t>
            </a:r>
            <a:r>
              <a:rPr lang="en-US" altLang="zh-CN" dirty="0"/>
              <a:t>Cot</a:t>
            </a:r>
            <a:r>
              <a:rPr lang="zh-CN" altLang="en-US" dirty="0"/>
              <a:t>的改进，输入多个</a:t>
            </a:r>
            <a:r>
              <a:rPr lang="en-US" altLang="zh-CN" dirty="0"/>
              <a:t>cot</a:t>
            </a:r>
            <a:r>
              <a:rPr lang="zh-CN" altLang="en-US" dirty="0"/>
              <a:t>，根据多数投票确定最终答案。</a:t>
            </a:r>
            <a:endParaRPr lang="en-US" altLang="zh-CN" dirty="0"/>
          </a:p>
          <a:p>
            <a:pPr algn="l"/>
            <a:r>
              <a:rPr lang="en-US" altLang="zh-CN" dirty="0"/>
              <a:t>Tree</a:t>
            </a:r>
            <a:r>
              <a:rPr lang="zh-CN" altLang="en-US" dirty="0"/>
              <a:t> </a:t>
            </a:r>
            <a:r>
              <a:rPr lang="en-US" altLang="zh-CN" dirty="0"/>
              <a:t>of</a:t>
            </a:r>
            <a:r>
              <a:rPr lang="zh-CN" altLang="en-US" dirty="0"/>
              <a:t> </a:t>
            </a:r>
            <a:r>
              <a:rPr lang="en-US" altLang="zh-CN" dirty="0"/>
              <a:t>Thought</a:t>
            </a:r>
            <a:r>
              <a:rPr lang="zh-CN" altLang="en-US" dirty="0"/>
              <a:t>的思想是步步为营。在</a:t>
            </a:r>
            <a:r>
              <a:rPr lang="en-US" altLang="zh-CN" dirty="0"/>
              <a:t>cot</a:t>
            </a:r>
            <a:r>
              <a:rPr lang="zh-CN" altLang="en-US" dirty="0"/>
              <a:t>的每一步都停一下，想一想可能的下一步有哪些，根据评估器决定是继续往下走还是回溯，最终的思维单元组成了一个树状结构。</a:t>
            </a:r>
            <a:endParaRPr lang="en-US" altLang="zh-CN" dirty="0"/>
          </a:p>
          <a:p>
            <a:pPr algn="l"/>
            <a:r>
              <a:rPr lang="zh-CN" altLang="en-US" dirty="0"/>
              <a:t>树状结构和搜索算法紧密相关，这篇工作用</a:t>
            </a:r>
            <a:r>
              <a:rPr lang="en-US" altLang="zh-CN" dirty="0"/>
              <a:t>BFS</a:t>
            </a:r>
            <a:r>
              <a:rPr lang="zh-CN" altLang="en-US" dirty="0"/>
              <a:t>和</a:t>
            </a:r>
            <a:r>
              <a:rPr lang="en-US" altLang="zh-CN" dirty="0"/>
              <a:t>DFS</a:t>
            </a:r>
            <a:r>
              <a:rPr lang="zh-CN" altLang="en-US" dirty="0"/>
              <a:t>两种算法找到最佳结果。</a:t>
            </a:r>
            <a:endParaRPr lang="en-US" altLang="zh-CN" dirty="0"/>
          </a:p>
        </p:txBody>
      </p:sp>
      <p:sp>
        <p:nvSpPr>
          <p:cNvPr id="4" name="灯片编号占位符 3"/>
          <p:cNvSpPr>
            <a:spLocks noGrp="1"/>
          </p:cNvSpPr>
          <p:nvPr>
            <p:ph type="sldNum" sz="quarter" idx="5"/>
          </p:nvPr>
        </p:nvSpPr>
        <p:spPr/>
        <p:txBody>
          <a:bodyPr/>
          <a:lstStyle/>
          <a:p>
            <a:fld id="{B1C556B2-5400-409D-A512-67BB613FD3A2}" type="slidenum">
              <a:rPr lang="zh-CN" altLang="en-US" smtClean="0"/>
              <a:t>6</a:t>
            </a:fld>
            <a:endParaRPr lang="zh-CN" altLang="en-US"/>
          </a:p>
        </p:txBody>
      </p:sp>
    </p:spTree>
    <p:extLst>
      <p:ext uri="{BB962C8B-B14F-4D97-AF65-F5344CB8AC3E}">
        <p14:creationId xmlns:p14="http://schemas.microsoft.com/office/powerpoint/2010/main" val="14251303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err="1"/>
              <a:t>ReAct</a:t>
            </a:r>
            <a:r>
              <a:rPr lang="zh-CN" altLang="en-US" dirty="0"/>
              <a:t>是在</a:t>
            </a:r>
            <a:r>
              <a:rPr lang="en-US" altLang="zh-CN" dirty="0"/>
              <a:t>CoT</a:t>
            </a:r>
            <a:r>
              <a:rPr lang="zh-CN" altLang="en-US" dirty="0"/>
              <a:t>基础上的一个改进，把一个复杂的任务分为很多子任务</a:t>
            </a:r>
            <a:endParaRPr lang="en-US" altLang="zh-CN" dirty="0"/>
          </a:p>
          <a:p>
            <a:pPr algn="l"/>
            <a:endParaRPr lang="en-US" altLang="zh-CN" dirty="0"/>
          </a:p>
          <a:p>
            <a:pPr algn="l"/>
            <a:r>
              <a:rPr lang="zh-CN" altLang="en-US" dirty="0"/>
              <a:t>胡椒粉放到抽屉里</a:t>
            </a:r>
            <a:endParaRPr lang="en-US" altLang="zh-CN" dirty="0"/>
          </a:p>
        </p:txBody>
      </p:sp>
      <p:sp>
        <p:nvSpPr>
          <p:cNvPr id="4" name="灯片编号占位符 3"/>
          <p:cNvSpPr>
            <a:spLocks noGrp="1"/>
          </p:cNvSpPr>
          <p:nvPr>
            <p:ph type="sldNum" sz="quarter" idx="5"/>
          </p:nvPr>
        </p:nvSpPr>
        <p:spPr/>
        <p:txBody>
          <a:bodyPr/>
          <a:lstStyle/>
          <a:p>
            <a:fld id="{B1C556B2-5400-409D-A512-67BB613FD3A2}" type="slidenum">
              <a:rPr lang="zh-CN" altLang="en-US" smtClean="0"/>
              <a:t>7</a:t>
            </a:fld>
            <a:endParaRPr lang="zh-CN" altLang="en-US"/>
          </a:p>
        </p:txBody>
      </p:sp>
    </p:spTree>
    <p:extLst>
      <p:ext uri="{BB962C8B-B14F-4D97-AF65-F5344CB8AC3E}">
        <p14:creationId xmlns:p14="http://schemas.microsoft.com/office/powerpoint/2010/main" val="3272258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a:t>ToolChain</a:t>
            </a:r>
            <a:r>
              <a:rPr lang="zh-CN" altLang="en-US" dirty="0"/>
              <a:t>其实就是一种</a:t>
            </a:r>
            <a:r>
              <a:rPr lang="en-US" altLang="zh-CN" dirty="0"/>
              <a:t>tot</a:t>
            </a:r>
            <a:r>
              <a:rPr lang="zh-CN" altLang="en-US" dirty="0"/>
              <a:t>，只是把搜索算法从</a:t>
            </a:r>
            <a:r>
              <a:rPr lang="en-US" altLang="zh-CN" dirty="0"/>
              <a:t>BFS</a:t>
            </a:r>
            <a:r>
              <a:rPr lang="zh-CN" altLang="en-US" dirty="0"/>
              <a:t>，</a:t>
            </a:r>
            <a:r>
              <a:rPr lang="en-US" altLang="zh-CN" dirty="0"/>
              <a:t>DFS</a:t>
            </a:r>
            <a:r>
              <a:rPr lang="zh-CN" altLang="en-US" dirty="0"/>
              <a:t>换成了效率更高的</a:t>
            </a:r>
            <a:r>
              <a:rPr lang="en-US" altLang="zh-CN" dirty="0"/>
              <a:t>A</a:t>
            </a:r>
            <a:r>
              <a:rPr lang="zh-CN" altLang="en-US" dirty="0"/>
              <a:t>*。维护一个“成本”，对于给定的树形结构，下一步选择成本最低的节点，这样不止能完成任务，还能以最高效的方式完成任务。</a:t>
            </a:r>
            <a:endParaRPr lang="en-US" altLang="zh-CN" dirty="0"/>
          </a:p>
          <a:p>
            <a:pPr algn="l"/>
            <a:r>
              <a:rPr lang="zh-CN" altLang="en-US" dirty="0"/>
              <a:t>借着论文图总结下这一系列工作，大模型推理的四类方法</a:t>
            </a:r>
            <a:endParaRPr lang="en-US" altLang="zh-CN" dirty="0"/>
          </a:p>
          <a:p>
            <a:pPr algn="l"/>
            <a:r>
              <a:rPr lang="en-US" altLang="zh-CN" dirty="0"/>
              <a:t>1.cot</a:t>
            </a:r>
            <a:r>
              <a:rPr lang="zh-CN" altLang="en-US" dirty="0"/>
              <a:t>为代表的链式思维，引入了思维的中间步骤  有效增加推理能力</a:t>
            </a:r>
            <a:endParaRPr lang="en-US" altLang="zh-CN" dirty="0"/>
          </a:p>
          <a:p>
            <a:pPr algn="l"/>
            <a:r>
              <a:rPr lang="en-US" altLang="zh-CN" dirty="0"/>
              <a:t>2.react</a:t>
            </a:r>
            <a:r>
              <a:rPr lang="zh-CN" altLang="en-US" dirty="0"/>
              <a:t>为代表的方法，将复杂任务拆成子任务，在动作空间里执行子任务，根据环境反馈判断执行成功或失败 适合下游任务</a:t>
            </a:r>
            <a:endParaRPr lang="en-US" altLang="zh-CN" dirty="0"/>
          </a:p>
          <a:p>
            <a:pPr algn="l"/>
            <a:r>
              <a:rPr lang="en-US" altLang="zh-CN" dirty="0"/>
              <a:t>3.adaplanner</a:t>
            </a:r>
            <a:r>
              <a:rPr lang="zh-CN" altLang="en-US" dirty="0"/>
              <a:t>为代表，类似</a:t>
            </a:r>
            <a:r>
              <a:rPr lang="en-US" altLang="zh-CN" dirty="0"/>
              <a:t>react</a:t>
            </a:r>
            <a:r>
              <a:rPr lang="zh-CN" altLang="en-US" dirty="0"/>
              <a:t>，接受反馈后调整规划</a:t>
            </a:r>
            <a:endParaRPr lang="en-US" altLang="zh-CN" dirty="0"/>
          </a:p>
          <a:p>
            <a:pPr algn="l"/>
            <a:r>
              <a:rPr lang="en-US" altLang="zh-CN" dirty="0"/>
              <a:t>4.</a:t>
            </a:r>
            <a:r>
              <a:rPr lang="zh-CN" altLang="en-US" dirty="0"/>
              <a:t>树状结构，步步为营，得出最合理的答案，但成本很高，每个节点都需要调用</a:t>
            </a:r>
            <a:r>
              <a:rPr lang="en-US" altLang="zh-CN" dirty="0" err="1"/>
              <a:t>api</a:t>
            </a:r>
            <a:r>
              <a:rPr lang="zh-CN" altLang="en-US" dirty="0"/>
              <a:t>，时间和成本换取精度，应用场景不算很多，已经做到头了</a:t>
            </a:r>
            <a:endParaRPr lang="en-US" altLang="zh-CN" dirty="0"/>
          </a:p>
        </p:txBody>
      </p:sp>
      <p:sp>
        <p:nvSpPr>
          <p:cNvPr id="4" name="灯片编号占位符 3"/>
          <p:cNvSpPr>
            <a:spLocks noGrp="1"/>
          </p:cNvSpPr>
          <p:nvPr>
            <p:ph type="sldNum" sz="quarter" idx="5"/>
          </p:nvPr>
        </p:nvSpPr>
        <p:spPr/>
        <p:txBody>
          <a:bodyPr/>
          <a:lstStyle/>
          <a:p>
            <a:fld id="{B1C556B2-5400-409D-A512-67BB613FD3A2}" type="slidenum">
              <a:rPr lang="zh-CN" altLang="en-US" smtClean="0"/>
              <a:t>8</a:t>
            </a:fld>
            <a:endParaRPr lang="zh-CN" altLang="en-US"/>
          </a:p>
        </p:txBody>
      </p:sp>
    </p:spTree>
    <p:extLst>
      <p:ext uri="{BB962C8B-B14F-4D97-AF65-F5344CB8AC3E}">
        <p14:creationId xmlns:p14="http://schemas.microsoft.com/office/powerpoint/2010/main" val="1564839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COT</a:t>
            </a:r>
            <a:r>
              <a:rPr lang="zh-CN" altLang="en-US" dirty="0"/>
              <a:t>系列工作增强了大模型的推理能力，但只局限于文本任务</a:t>
            </a:r>
            <a:endParaRPr lang="en-US" altLang="zh-CN" dirty="0"/>
          </a:p>
          <a:p>
            <a:r>
              <a:rPr lang="zh-CN" altLang="en-US" dirty="0"/>
              <a:t>接下来介绍的多模态</a:t>
            </a:r>
            <a:r>
              <a:rPr lang="en-US" altLang="zh-CN" dirty="0"/>
              <a:t>agent</a:t>
            </a:r>
            <a:r>
              <a:rPr lang="zh-CN" altLang="en-US" dirty="0"/>
              <a:t>使用</a:t>
            </a:r>
            <a:r>
              <a:rPr lang="en-US" altLang="zh-CN" dirty="0" err="1"/>
              <a:t>chatgpt</a:t>
            </a:r>
            <a:r>
              <a:rPr lang="zh-CN" altLang="en-US" dirty="0"/>
              <a:t>处理视觉任务</a:t>
            </a:r>
          </a:p>
        </p:txBody>
      </p:sp>
      <p:sp>
        <p:nvSpPr>
          <p:cNvPr id="4" name="灯片编号占位符 3"/>
          <p:cNvSpPr>
            <a:spLocks noGrp="1"/>
          </p:cNvSpPr>
          <p:nvPr>
            <p:ph type="sldNum" sz="quarter" idx="5"/>
          </p:nvPr>
        </p:nvSpPr>
        <p:spPr/>
        <p:txBody>
          <a:bodyPr/>
          <a:lstStyle/>
          <a:p>
            <a:fld id="{B1C556B2-5400-409D-A512-67BB613FD3A2}" type="slidenum">
              <a:rPr lang="zh-CN" altLang="en-US" smtClean="0"/>
              <a:t>9</a:t>
            </a:fld>
            <a:endParaRPr lang="zh-CN" altLang="en-US"/>
          </a:p>
        </p:txBody>
      </p:sp>
    </p:spTree>
    <p:extLst>
      <p:ext uri="{BB962C8B-B14F-4D97-AF65-F5344CB8AC3E}">
        <p14:creationId xmlns:p14="http://schemas.microsoft.com/office/powerpoint/2010/main" val="21273571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1DA23-C316-4F40-9598-9732CBBBCD36}"/>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48C3A2DF-DF8A-214C-9679-60AE26C9EE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A62B83F8-268D-DA4D-8BC5-3571DC555674}"/>
              </a:ext>
            </a:extLst>
          </p:cNvPr>
          <p:cNvSpPr>
            <a:spLocks noGrp="1"/>
          </p:cNvSpPr>
          <p:nvPr>
            <p:ph type="dt" sz="half" idx="10"/>
          </p:nvPr>
        </p:nvSpPr>
        <p:spPr/>
        <p:txBody>
          <a:bodyPr/>
          <a:lstStyle/>
          <a:p>
            <a:fld id="{402EE744-8867-DD42-8FAF-FC2B68E62AFA}" type="datetimeFigureOut">
              <a:rPr kumimoji="1" lang="zh-CN" altLang="en-US" smtClean="0"/>
              <a:t>2023/10/31</a:t>
            </a:fld>
            <a:endParaRPr kumimoji="1" lang="zh-CN" altLang="en-US"/>
          </a:p>
        </p:txBody>
      </p:sp>
      <p:sp>
        <p:nvSpPr>
          <p:cNvPr id="5" name="页脚占位符 4">
            <a:extLst>
              <a:ext uri="{FF2B5EF4-FFF2-40B4-BE49-F238E27FC236}">
                <a16:creationId xmlns:a16="http://schemas.microsoft.com/office/drawing/2014/main" id="{165B10BD-DE25-0F48-94F1-C652E2BB0C6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86EC0DC-4505-EA4E-A25C-D77C3EB8AA07}"/>
              </a:ext>
            </a:extLst>
          </p:cNvPr>
          <p:cNvSpPr>
            <a:spLocks noGrp="1"/>
          </p:cNvSpPr>
          <p:nvPr>
            <p:ph type="sldNum" sz="quarter" idx="12"/>
          </p:nvPr>
        </p:nvSpPr>
        <p:spPr/>
        <p:txBody>
          <a:bodyPr/>
          <a:lstStyle/>
          <a:p>
            <a:fld id="{C2793500-E9BB-7B4C-8F0B-DE295946D824}" type="slidenum">
              <a:rPr kumimoji="1" lang="zh-CN" altLang="en-US" smtClean="0"/>
              <a:t>‹#›</a:t>
            </a:fld>
            <a:endParaRPr kumimoji="1" lang="zh-CN" altLang="en-US"/>
          </a:p>
        </p:txBody>
      </p:sp>
    </p:spTree>
    <p:extLst>
      <p:ext uri="{BB962C8B-B14F-4D97-AF65-F5344CB8AC3E}">
        <p14:creationId xmlns:p14="http://schemas.microsoft.com/office/powerpoint/2010/main" val="210505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9C65D-2015-4F40-BB00-A42E6CE428FC}"/>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248B9370-7AB3-8946-9A10-E3A8720E3230}"/>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D71C100-F331-374F-A628-E5F7C34FA27E}"/>
              </a:ext>
            </a:extLst>
          </p:cNvPr>
          <p:cNvSpPr>
            <a:spLocks noGrp="1"/>
          </p:cNvSpPr>
          <p:nvPr>
            <p:ph type="dt" sz="half" idx="10"/>
          </p:nvPr>
        </p:nvSpPr>
        <p:spPr/>
        <p:txBody>
          <a:bodyPr/>
          <a:lstStyle/>
          <a:p>
            <a:fld id="{402EE744-8867-DD42-8FAF-FC2B68E62AFA}" type="datetimeFigureOut">
              <a:rPr kumimoji="1" lang="zh-CN" altLang="en-US" smtClean="0"/>
              <a:t>2023/10/31</a:t>
            </a:fld>
            <a:endParaRPr kumimoji="1" lang="zh-CN" altLang="en-US"/>
          </a:p>
        </p:txBody>
      </p:sp>
      <p:sp>
        <p:nvSpPr>
          <p:cNvPr id="5" name="页脚占位符 4">
            <a:extLst>
              <a:ext uri="{FF2B5EF4-FFF2-40B4-BE49-F238E27FC236}">
                <a16:creationId xmlns:a16="http://schemas.microsoft.com/office/drawing/2014/main" id="{6E256754-CEB5-1541-AEB6-F266DAF441A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C29F28A-C94A-2844-BED8-998CE3CD5454}"/>
              </a:ext>
            </a:extLst>
          </p:cNvPr>
          <p:cNvSpPr>
            <a:spLocks noGrp="1"/>
          </p:cNvSpPr>
          <p:nvPr>
            <p:ph type="sldNum" sz="quarter" idx="12"/>
          </p:nvPr>
        </p:nvSpPr>
        <p:spPr/>
        <p:txBody>
          <a:bodyPr/>
          <a:lstStyle/>
          <a:p>
            <a:fld id="{C2793500-E9BB-7B4C-8F0B-DE295946D824}" type="slidenum">
              <a:rPr kumimoji="1" lang="zh-CN" altLang="en-US" smtClean="0"/>
              <a:t>‹#›</a:t>
            </a:fld>
            <a:endParaRPr kumimoji="1" lang="zh-CN" altLang="en-US"/>
          </a:p>
        </p:txBody>
      </p:sp>
    </p:spTree>
    <p:extLst>
      <p:ext uri="{BB962C8B-B14F-4D97-AF65-F5344CB8AC3E}">
        <p14:creationId xmlns:p14="http://schemas.microsoft.com/office/powerpoint/2010/main" val="42818366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A45E41B-5CB9-EE47-A6E5-A41492289DB2}"/>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A339737E-804C-1F47-A809-8B2785423519}"/>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EC0AA187-03A5-0E49-AC77-BFD32DFF2DD5}"/>
              </a:ext>
            </a:extLst>
          </p:cNvPr>
          <p:cNvSpPr>
            <a:spLocks noGrp="1"/>
          </p:cNvSpPr>
          <p:nvPr>
            <p:ph type="dt" sz="half" idx="10"/>
          </p:nvPr>
        </p:nvSpPr>
        <p:spPr/>
        <p:txBody>
          <a:bodyPr/>
          <a:lstStyle/>
          <a:p>
            <a:fld id="{402EE744-8867-DD42-8FAF-FC2B68E62AFA}" type="datetimeFigureOut">
              <a:rPr kumimoji="1" lang="zh-CN" altLang="en-US" smtClean="0"/>
              <a:t>2023/10/31</a:t>
            </a:fld>
            <a:endParaRPr kumimoji="1" lang="zh-CN" altLang="en-US"/>
          </a:p>
        </p:txBody>
      </p:sp>
      <p:sp>
        <p:nvSpPr>
          <p:cNvPr id="5" name="页脚占位符 4">
            <a:extLst>
              <a:ext uri="{FF2B5EF4-FFF2-40B4-BE49-F238E27FC236}">
                <a16:creationId xmlns:a16="http://schemas.microsoft.com/office/drawing/2014/main" id="{1AEE4666-409E-D54E-ABA4-3C18ECD03A2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3FA7443-116E-DA4B-A7B3-F612AD4900E0}"/>
              </a:ext>
            </a:extLst>
          </p:cNvPr>
          <p:cNvSpPr>
            <a:spLocks noGrp="1"/>
          </p:cNvSpPr>
          <p:nvPr>
            <p:ph type="sldNum" sz="quarter" idx="12"/>
          </p:nvPr>
        </p:nvSpPr>
        <p:spPr/>
        <p:txBody>
          <a:bodyPr/>
          <a:lstStyle/>
          <a:p>
            <a:fld id="{C2793500-E9BB-7B4C-8F0B-DE295946D824}" type="slidenum">
              <a:rPr kumimoji="1" lang="zh-CN" altLang="en-US" smtClean="0"/>
              <a:t>‹#›</a:t>
            </a:fld>
            <a:endParaRPr kumimoji="1" lang="zh-CN" altLang="en-US"/>
          </a:p>
        </p:txBody>
      </p:sp>
    </p:spTree>
    <p:extLst>
      <p:ext uri="{BB962C8B-B14F-4D97-AF65-F5344CB8AC3E}">
        <p14:creationId xmlns:p14="http://schemas.microsoft.com/office/powerpoint/2010/main" val="3273690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C5851E-35B8-4648-A198-3D04306C011A}"/>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D8D2DB53-FB9B-CD46-955A-D3268BAB7AA0}"/>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1C0B542-B9FB-FB4F-BF26-695533B77EBB}"/>
              </a:ext>
            </a:extLst>
          </p:cNvPr>
          <p:cNvSpPr>
            <a:spLocks noGrp="1"/>
          </p:cNvSpPr>
          <p:nvPr>
            <p:ph type="dt" sz="half" idx="10"/>
          </p:nvPr>
        </p:nvSpPr>
        <p:spPr/>
        <p:txBody>
          <a:bodyPr/>
          <a:lstStyle/>
          <a:p>
            <a:fld id="{402EE744-8867-DD42-8FAF-FC2B68E62AFA}" type="datetimeFigureOut">
              <a:rPr kumimoji="1" lang="zh-CN" altLang="en-US" smtClean="0"/>
              <a:t>2023/10/31</a:t>
            </a:fld>
            <a:endParaRPr kumimoji="1" lang="zh-CN" altLang="en-US"/>
          </a:p>
        </p:txBody>
      </p:sp>
      <p:sp>
        <p:nvSpPr>
          <p:cNvPr id="5" name="页脚占位符 4">
            <a:extLst>
              <a:ext uri="{FF2B5EF4-FFF2-40B4-BE49-F238E27FC236}">
                <a16:creationId xmlns:a16="http://schemas.microsoft.com/office/drawing/2014/main" id="{EE9E887B-6ACE-104C-8133-54EB2095F55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BDDC641-671C-7144-969C-23F84185E6DC}"/>
              </a:ext>
            </a:extLst>
          </p:cNvPr>
          <p:cNvSpPr>
            <a:spLocks noGrp="1"/>
          </p:cNvSpPr>
          <p:nvPr>
            <p:ph type="sldNum" sz="quarter" idx="12"/>
          </p:nvPr>
        </p:nvSpPr>
        <p:spPr/>
        <p:txBody>
          <a:bodyPr/>
          <a:lstStyle/>
          <a:p>
            <a:fld id="{C2793500-E9BB-7B4C-8F0B-DE295946D824}" type="slidenum">
              <a:rPr kumimoji="1" lang="zh-CN" altLang="en-US" smtClean="0"/>
              <a:t>‹#›</a:t>
            </a:fld>
            <a:endParaRPr kumimoji="1" lang="zh-CN" altLang="en-US"/>
          </a:p>
        </p:txBody>
      </p:sp>
    </p:spTree>
    <p:extLst>
      <p:ext uri="{BB962C8B-B14F-4D97-AF65-F5344CB8AC3E}">
        <p14:creationId xmlns:p14="http://schemas.microsoft.com/office/powerpoint/2010/main" val="3068116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32DCC4-CA8E-3743-9D30-3AB9E4CB7159}"/>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A619820A-95FB-6046-AD6A-85CB877868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5F1F524D-BF39-994F-A3BD-8E16FC08FCE5}"/>
              </a:ext>
            </a:extLst>
          </p:cNvPr>
          <p:cNvSpPr>
            <a:spLocks noGrp="1"/>
          </p:cNvSpPr>
          <p:nvPr>
            <p:ph type="dt" sz="half" idx="10"/>
          </p:nvPr>
        </p:nvSpPr>
        <p:spPr/>
        <p:txBody>
          <a:bodyPr/>
          <a:lstStyle/>
          <a:p>
            <a:fld id="{402EE744-8867-DD42-8FAF-FC2B68E62AFA}" type="datetimeFigureOut">
              <a:rPr kumimoji="1" lang="zh-CN" altLang="en-US" smtClean="0"/>
              <a:t>2023/10/31</a:t>
            </a:fld>
            <a:endParaRPr kumimoji="1" lang="zh-CN" altLang="en-US"/>
          </a:p>
        </p:txBody>
      </p:sp>
      <p:sp>
        <p:nvSpPr>
          <p:cNvPr id="5" name="页脚占位符 4">
            <a:extLst>
              <a:ext uri="{FF2B5EF4-FFF2-40B4-BE49-F238E27FC236}">
                <a16:creationId xmlns:a16="http://schemas.microsoft.com/office/drawing/2014/main" id="{77E3F5EE-18FE-D340-8216-99CC8327EB76}"/>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4171577-00DA-C446-A8F2-5960C36AD7DA}"/>
              </a:ext>
            </a:extLst>
          </p:cNvPr>
          <p:cNvSpPr>
            <a:spLocks noGrp="1"/>
          </p:cNvSpPr>
          <p:nvPr>
            <p:ph type="sldNum" sz="quarter" idx="12"/>
          </p:nvPr>
        </p:nvSpPr>
        <p:spPr/>
        <p:txBody>
          <a:bodyPr/>
          <a:lstStyle/>
          <a:p>
            <a:fld id="{C2793500-E9BB-7B4C-8F0B-DE295946D824}" type="slidenum">
              <a:rPr kumimoji="1" lang="zh-CN" altLang="en-US" smtClean="0"/>
              <a:t>‹#›</a:t>
            </a:fld>
            <a:endParaRPr kumimoji="1" lang="zh-CN" altLang="en-US"/>
          </a:p>
        </p:txBody>
      </p:sp>
    </p:spTree>
    <p:extLst>
      <p:ext uri="{BB962C8B-B14F-4D97-AF65-F5344CB8AC3E}">
        <p14:creationId xmlns:p14="http://schemas.microsoft.com/office/powerpoint/2010/main" val="29279245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1447F4-C490-A844-AA0F-941D27238D8A}"/>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DB756F77-9607-6143-B722-520EABEAC1BE}"/>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E9550BCE-9592-C34B-82B1-E58C2ECEF3A8}"/>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0AEF2C2B-610B-8342-99B2-AE743492533F}"/>
              </a:ext>
            </a:extLst>
          </p:cNvPr>
          <p:cNvSpPr>
            <a:spLocks noGrp="1"/>
          </p:cNvSpPr>
          <p:nvPr>
            <p:ph type="dt" sz="half" idx="10"/>
          </p:nvPr>
        </p:nvSpPr>
        <p:spPr/>
        <p:txBody>
          <a:bodyPr/>
          <a:lstStyle/>
          <a:p>
            <a:fld id="{402EE744-8867-DD42-8FAF-FC2B68E62AFA}" type="datetimeFigureOut">
              <a:rPr kumimoji="1" lang="zh-CN" altLang="en-US" smtClean="0"/>
              <a:t>2023/10/31</a:t>
            </a:fld>
            <a:endParaRPr kumimoji="1" lang="zh-CN" altLang="en-US"/>
          </a:p>
        </p:txBody>
      </p:sp>
      <p:sp>
        <p:nvSpPr>
          <p:cNvPr id="6" name="页脚占位符 5">
            <a:extLst>
              <a:ext uri="{FF2B5EF4-FFF2-40B4-BE49-F238E27FC236}">
                <a16:creationId xmlns:a16="http://schemas.microsoft.com/office/drawing/2014/main" id="{25A7F689-5EC3-8A48-B4F8-A17605AC42E3}"/>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BD94E3BE-7FEC-2842-BDD2-85789DC4A890}"/>
              </a:ext>
            </a:extLst>
          </p:cNvPr>
          <p:cNvSpPr>
            <a:spLocks noGrp="1"/>
          </p:cNvSpPr>
          <p:nvPr>
            <p:ph type="sldNum" sz="quarter" idx="12"/>
          </p:nvPr>
        </p:nvSpPr>
        <p:spPr/>
        <p:txBody>
          <a:bodyPr/>
          <a:lstStyle/>
          <a:p>
            <a:fld id="{C2793500-E9BB-7B4C-8F0B-DE295946D824}" type="slidenum">
              <a:rPr kumimoji="1" lang="zh-CN" altLang="en-US" smtClean="0"/>
              <a:t>‹#›</a:t>
            </a:fld>
            <a:endParaRPr kumimoji="1" lang="zh-CN" altLang="en-US"/>
          </a:p>
        </p:txBody>
      </p:sp>
    </p:spTree>
    <p:extLst>
      <p:ext uri="{BB962C8B-B14F-4D97-AF65-F5344CB8AC3E}">
        <p14:creationId xmlns:p14="http://schemas.microsoft.com/office/powerpoint/2010/main" val="3679464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8B38A1-2D07-6F49-8DAA-0686568F1813}"/>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9CF6AC14-FB8B-FF4D-BA1F-566ED639DA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CA878F1B-357F-6243-83C8-4577EA680E76}"/>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D71C3B1A-58C5-274B-A0B2-7D2ED0FF36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91641870-9F72-4241-87F0-498F0CB2F599}"/>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F045B528-2AC5-8B40-9A12-AFB65BE07D9D}"/>
              </a:ext>
            </a:extLst>
          </p:cNvPr>
          <p:cNvSpPr>
            <a:spLocks noGrp="1"/>
          </p:cNvSpPr>
          <p:nvPr>
            <p:ph type="dt" sz="half" idx="10"/>
          </p:nvPr>
        </p:nvSpPr>
        <p:spPr/>
        <p:txBody>
          <a:bodyPr/>
          <a:lstStyle/>
          <a:p>
            <a:fld id="{402EE744-8867-DD42-8FAF-FC2B68E62AFA}" type="datetimeFigureOut">
              <a:rPr kumimoji="1" lang="zh-CN" altLang="en-US" smtClean="0"/>
              <a:t>2023/10/31</a:t>
            </a:fld>
            <a:endParaRPr kumimoji="1" lang="zh-CN" altLang="en-US"/>
          </a:p>
        </p:txBody>
      </p:sp>
      <p:sp>
        <p:nvSpPr>
          <p:cNvPr id="8" name="页脚占位符 7">
            <a:extLst>
              <a:ext uri="{FF2B5EF4-FFF2-40B4-BE49-F238E27FC236}">
                <a16:creationId xmlns:a16="http://schemas.microsoft.com/office/drawing/2014/main" id="{AAD888A8-EFF9-2646-A78C-0D9D7B3E49DA}"/>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99383C49-A991-4847-A7CB-BD4EE01E7C34}"/>
              </a:ext>
            </a:extLst>
          </p:cNvPr>
          <p:cNvSpPr>
            <a:spLocks noGrp="1"/>
          </p:cNvSpPr>
          <p:nvPr>
            <p:ph type="sldNum" sz="quarter" idx="12"/>
          </p:nvPr>
        </p:nvSpPr>
        <p:spPr/>
        <p:txBody>
          <a:bodyPr/>
          <a:lstStyle/>
          <a:p>
            <a:fld id="{C2793500-E9BB-7B4C-8F0B-DE295946D824}" type="slidenum">
              <a:rPr kumimoji="1" lang="zh-CN" altLang="en-US" smtClean="0"/>
              <a:t>‹#›</a:t>
            </a:fld>
            <a:endParaRPr kumimoji="1" lang="zh-CN" altLang="en-US"/>
          </a:p>
        </p:txBody>
      </p:sp>
    </p:spTree>
    <p:extLst>
      <p:ext uri="{BB962C8B-B14F-4D97-AF65-F5344CB8AC3E}">
        <p14:creationId xmlns:p14="http://schemas.microsoft.com/office/powerpoint/2010/main" val="35462733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4B616E-A4F8-E640-A2C4-05DCA529A2CE}"/>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52D3F81B-4CB4-0642-AF14-66D1540CF272}"/>
              </a:ext>
            </a:extLst>
          </p:cNvPr>
          <p:cNvSpPr>
            <a:spLocks noGrp="1"/>
          </p:cNvSpPr>
          <p:nvPr>
            <p:ph type="dt" sz="half" idx="10"/>
          </p:nvPr>
        </p:nvSpPr>
        <p:spPr/>
        <p:txBody>
          <a:bodyPr/>
          <a:lstStyle/>
          <a:p>
            <a:fld id="{402EE744-8867-DD42-8FAF-FC2B68E62AFA}" type="datetimeFigureOut">
              <a:rPr kumimoji="1" lang="zh-CN" altLang="en-US" smtClean="0"/>
              <a:t>2023/10/31</a:t>
            </a:fld>
            <a:endParaRPr kumimoji="1" lang="zh-CN" altLang="en-US"/>
          </a:p>
        </p:txBody>
      </p:sp>
      <p:sp>
        <p:nvSpPr>
          <p:cNvPr id="4" name="页脚占位符 3">
            <a:extLst>
              <a:ext uri="{FF2B5EF4-FFF2-40B4-BE49-F238E27FC236}">
                <a16:creationId xmlns:a16="http://schemas.microsoft.com/office/drawing/2014/main" id="{26CC7EB3-FA07-CD4A-81C1-F0DA10FE4CA2}"/>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3E892050-DCB2-2640-BDD4-F1E8097BA245}"/>
              </a:ext>
            </a:extLst>
          </p:cNvPr>
          <p:cNvSpPr>
            <a:spLocks noGrp="1"/>
          </p:cNvSpPr>
          <p:nvPr>
            <p:ph type="sldNum" sz="quarter" idx="12"/>
          </p:nvPr>
        </p:nvSpPr>
        <p:spPr/>
        <p:txBody>
          <a:bodyPr/>
          <a:lstStyle/>
          <a:p>
            <a:fld id="{C2793500-E9BB-7B4C-8F0B-DE295946D824}" type="slidenum">
              <a:rPr kumimoji="1" lang="zh-CN" altLang="en-US" smtClean="0"/>
              <a:t>‹#›</a:t>
            </a:fld>
            <a:endParaRPr kumimoji="1" lang="zh-CN" altLang="en-US"/>
          </a:p>
        </p:txBody>
      </p:sp>
    </p:spTree>
    <p:extLst>
      <p:ext uri="{BB962C8B-B14F-4D97-AF65-F5344CB8AC3E}">
        <p14:creationId xmlns:p14="http://schemas.microsoft.com/office/powerpoint/2010/main" val="1250844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48A5A8F-C925-CA4F-BEC7-36AE51A4BFA8}"/>
              </a:ext>
            </a:extLst>
          </p:cNvPr>
          <p:cNvSpPr>
            <a:spLocks noGrp="1"/>
          </p:cNvSpPr>
          <p:nvPr>
            <p:ph type="dt" sz="half" idx="10"/>
          </p:nvPr>
        </p:nvSpPr>
        <p:spPr/>
        <p:txBody>
          <a:bodyPr/>
          <a:lstStyle/>
          <a:p>
            <a:fld id="{402EE744-8867-DD42-8FAF-FC2B68E62AFA}" type="datetimeFigureOut">
              <a:rPr kumimoji="1" lang="zh-CN" altLang="en-US" smtClean="0"/>
              <a:t>2023/10/31</a:t>
            </a:fld>
            <a:endParaRPr kumimoji="1" lang="zh-CN" altLang="en-US"/>
          </a:p>
        </p:txBody>
      </p:sp>
      <p:sp>
        <p:nvSpPr>
          <p:cNvPr id="3" name="页脚占位符 2">
            <a:extLst>
              <a:ext uri="{FF2B5EF4-FFF2-40B4-BE49-F238E27FC236}">
                <a16:creationId xmlns:a16="http://schemas.microsoft.com/office/drawing/2014/main" id="{12878622-EA26-6946-8437-0C5091BEAF6D}"/>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0885B1C4-CB4E-284B-9F83-F3E0BED5EA5B}"/>
              </a:ext>
            </a:extLst>
          </p:cNvPr>
          <p:cNvSpPr>
            <a:spLocks noGrp="1"/>
          </p:cNvSpPr>
          <p:nvPr>
            <p:ph type="sldNum" sz="quarter" idx="12"/>
          </p:nvPr>
        </p:nvSpPr>
        <p:spPr/>
        <p:txBody>
          <a:bodyPr/>
          <a:lstStyle/>
          <a:p>
            <a:fld id="{C2793500-E9BB-7B4C-8F0B-DE295946D824}" type="slidenum">
              <a:rPr kumimoji="1" lang="zh-CN" altLang="en-US" smtClean="0"/>
              <a:t>‹#›</a:t>
            </a:fld>
            <a:endParaRPr kumimoji="1" lang="zh-CN" altLang="en-US"/>
          </a:p>
        </p:txBody>
      </p:sp>
    </p:spTree>
    <p:extLst>
      <p:ext uri="{BB962C8B-B14F-4D97-AF65-F5344CB8AC3E}">
        <p14:creationId xmlns:p14="http://schemas.microsoft.com/office/powerpoint/2010/main" val="1578662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3D7E85-A8EE-4A40-B0CB-38D237873091}"/>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C7BC3D62-4014-6F44-8FC8-8497C7C35B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93F3CC22-7941-FE47-AC4E-6507DA597F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BF5836C9-74EE-9749-ADED-BD3870960FE3}"/>
              </a:ext>
            </a:extLst>
          </p:cNvPr>
          <p:cNvSpPr>
            <a:spLocks noGrp="1"/>
          </p:cNvSpPr>
          <p:nvPr>
            <p:ph type="dt" sz="half" idx="10"/>
          </p:nvPr>
        </p:nvSpPr>
        <p:spPr/>
        <p:txBody>
          <a:bodyPr/>
          <a:lstStyle/>
          <a:p>
            <a:fld id="{402EE744-8867-DD42-8FAF-FC2B68E62AFA}" type="datetimeFigureOut">
              <a:rPr kumimoji="1" lang="zh-CN" altLang="en-US" smtClean="0"/>
              <a:t>2023/10/31</a:t>
            </a:fld>
            <a:endParaRPr kumimoji="1" lang="zh-CN" altLang="en-US"/>
          </a:p>
        </p:txBody>
      </p:sp>
      <p:sp>
        <p:nvSpPr>
          <p:cNvPr id="6" name="页脚占位符 5">
            <a:extLst>
              <a:ext uri="{FF2B5EF4-FFF2-40B4-BE49-F238E27FC236}">
                <a16:creationId xmlns:a16="http://schemas.microsoft.com/office/drawing/2014/main" id="{67AC6D16-2059-C14E-9F16-20AC82BF78E1}"/>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27A52483-B5DC-8948-80D7-1706807E24FE}"/>
              </a:ext>
            </a:extLst>
          </p:cNvPr>
          <p:cNvSpPr>
            <a:spLocks noGrp="1"/>
          </p:cNvSpPr>
          <p:nvPr>
            <p:ph type="sldNum" sz="quarter" idx="12"/>
          </p:nvPr>
        </p:nvSpPr>
        <p:spPr/>
        <p:txBody>
          <a:bodyPr/>
          <a:lstStyle/>
          <a:p>
            <a:fld id="{C2793500-E9BB-7B4C-8F0B-DE295946D824}" type="slidenum">
              <a:rPr kumimoji="1" lang="zh-CN" altLang="en-US" smtClean="0"/>
              <a:t>‹#›</a:t>
            </a:fld>
            <a:endParaRPr kumimoji="1" lang="zh-CN" altLang="en-US"/>
          </a:p>
        </p:txBody>
      </p:sp>
    </p:spTree>
    <p:extLst>
      <p:ext uri="{BB962C8B-B14F-4D97-AF65-F5344CB8AC3E}">
        <p14:creationId xmlns:p14="http://schemas.microsoft.com/office/powerpoint/2010/main" val="2894719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329CDB-111D-8A42-AE8F-1A391FCDA6FB}"/>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F74E73BD-0F52-8A4B-87B4-29719A4C78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96F2B657-43F5-3A4E-92AF-15D3D2A8EF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06D9F268-CFC6-0D42-8C88-B4D78CA8470A}"/>
              </a:ext>
            </a:extLst>
          </p:cNvPr>
          <p:cNvSpPr>
            <a:spLocks noGrp="1"/>
          </p:cNvSpPr>
          <p:nvPr>
            <p:ph type="dt" sz="half" idx="10"/>
          </p:nvPr>
        </p:nvSpPr>
        <p:spPr/>
        <p:txBody>
          <a:bodyPr/>
          <a:lstStyle/>
          <a:p>
            <a:fld id="{402EE744-8867-DD42-8FAF-FC2B68E62AFA}" type="datetimeFigureOut">
              <a:rPr kumimoji="1" lang="zh-CN" altLang="en-US" smtClean="0"/>
              <a:t>2023/10/31</a:t>
            </a:fld>
            <a:endParaRPr kumimoji="1" lang="zh-CN" altLang="en-US"/>
          </a:p>
        </p:txBody>
      </p:sp>
      <p:sp>
        <p:nvSpPr>
          <p:cNvPr id="6" name="页脚占位符 5">
            <a:extLst>
              <a:ext uri="{FF2B5EF4-FFF2-40B4-BE49-F238E27FC236}">
                <a16:creationId xmlns:a16="http://schemas.microsoft.com/office/drawing/2014/main" id="{5D5C4018-2FB7-2C4C-A2DD-333CB4AF4A82}"/>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28E6DCD7-0A56-3944-83B7-EC4B51FC57CD}"/>
              </a:ext>
            </a:extLst>
          </p:cNvPr>
          <p:cNvSpPr>
            <a:spLocks noGrp="1"/>
          </p:cNvSpPr>
          <p:nvPr>
            <p:ph type="sldNum" sz="quarter" idx="12"/>
          </p:nvPr>
        </p:nvSpPr>
        <p:spPr/>
        <p:txBody>
          <a:bodyPr/>
          <a:lstStyle/>
          <a:p>
            <a:fld id="{C2793500-E9BB-7B4C-8F0B-DE295946D824}" type="slidenum">
              <a:rPr kumimoji="1" lang="zh-CN" altLang="en-US" smtClean="0"/>
              <a:t>‹#›</a:t>
            </a:fld>
            <a:endParaRPr kumimoji="1" lang="zh-CN" altLang="en-US"/>
          </a:p>
        </p:txBody>
      </p:sp>
    </p:spTree>
    <p:extLst>
      <p:ext uri="{BB962C8B-B14F-4D97-AF65-F5344CB8AC3E}">
        <p14:creationId xmlns:p14="http://schemas.microsoft.com/office/powerpoint/2010/main" val="690138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85B0E55-CAEA-C242-BD61-A30E45953B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D7A90E25-4AB0-9141-B742-D44CCAAFC9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3E8B1A7-DE4B-B341-9F87-BD3699FFCA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2EE744-8867-DD42-8FAF-FC2B68E62AFA}" type="datetimeFigureOut">
              <a:rPr kumimoji="1" lang="zh-CN" altLang="en-US" smtClean="0"/>
              <a:t>2023/10/31</a:t>
            </a:fld>
            <a:endParaRPr kumimoji="1" lang="zh-CN" altLang="en-US"/>
          </a:p>
        </p:txBody>
      </p:sp>
      <p:sp>
        <p:nvSpPr>
          <p:cNvPr id="5" name="页脚占位符 4">
            <a:extLst>
              <a:ext uri="{FF2B5EF4-FFF2-40B4-BE49-F238E27FC236}">
                <a16:creationId xmlns:a16="http://schemas.microsoft.com/office/drawing/2014/main" id="{4340911E-031D-634E-A6C5-0BE9102752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A3DA6911-2488-084E-ABFB-1F9F930FA0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793500-E9BB-7B4C-8F0B-DE295946D824}" type="slidenum">
              <a:rPr kumimoji="1" lang="zh-CN" altLang="en-US" smtClean="0"/>
              <a:t>‹#›</a:t>
            </a:fld>
            <a:endParaRPr kumimoji="1" lang="zh-CN" altLang="en-US"/>
          </a:p>
        </p:txBody>
      </p:sp>
    </p:spTree>
    <p:extLst>
      <p:ext uri="{BB962C8B-B14F-4D97-AF65-F5344CB8AC3E}">
        <p14:creationId xmlns:p14="http://schemas.microsoft.com/office/powerpoint/2010/main" val="3821192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753FAD-1A46-4C5F-821B-E985B9503228}"/>
              </a:ext>
            </a:extLst>
          </p:cNvPr>
          <p:cNvSpPr>
            <a:spLocks noGrp="1"/>
          </p:cNvSpPr>
          <p:nvPr>
            <p:ph type="ctrTitle"/>
          </p:nvPr>
        </p:nvSpPr>
        <p:spPr>
          <a:xfrm>
            <a:off x="1130968" y="1846071"/>
            <a:ext cx="10150070" cy="2387600"/>
          </a:xfrm>
        </p:spPr>
        <p:txBody>
          <a:bodyPr>
            <a:normAutofit/>
          </a:bodyPr>
          <a:lstStyle/>
          <a:p>
            <a:r>
              <a:rPr lang="en-US" altLang="zh-CN" sz="6600" b="1" dirty="0"/>
              <a:t>AI Agents Construction</a:t>
            </a:r>
            <a:br>
              <a:rPr lang="en-US" altLang="zh-CN" sz="6600" b="1" dirty="0"/>
            </a:br>
            <a:endParaRPr lang="zh-CN" altLang="en-US" sz="6600" b="1" dirty="0"/>
          </a:p>
        </p:txBody>
      </p:sp>
      <p:sp>
        <p:nvSpPr>
          <p:cNvPr id="3" name="副标题 2">
            <a:extLst>
              <a:ext uri="{FF2B5EF4-FFF2-40B4-BE49-F238E27FC236}">
                <a16:creationId xmlns:a16="http://schemas.microsoft.com/office/drawing/2014/main" id="{CF0F2B82-EF26-4CFA-A373-B138314AF84B}"/>
              </a:ext>
            </a:extLst>
          </p:cNvPr>
          <p:cNvSpPr>
            <a:spLocks noGrp="1"/>
          </p:cNvSpPr>
          <p:nvPr>
            <p:ph type="subTitle" idx="1"/>
          </p:nvPr>
        </p:nvSpPr>
        <p:spPr>
          <a:xfrm>
            <a:off x="1397876" y="4328264"/>
            <a:ext cx="9144000" cy="1655762"/>
          </a:xfrm>
        </p:spPr>
        <p:txBody>
          <a:bodyPr/>
          <a:lstStyle/>
          <a:p>
            <a:r>
              <a:rPr lang="zh-CN" altLang="en-US" dirty="0"/>
              <a:t>报告人</a:t>
            </a:r>
            <a:r>
              <a:rPr lang="en-US" altLang="zh-CN" dirty="0"/>
              <a:t>:</a:t>
            </a:r>
            <a:r>
              <a:rPr lang="zh-CN" altLang="en-US" dirty="0"/>
              <a:t> 陈宇昕</a:t>
            </a:r>
            <a:endParaRPr lang="en-US" altLang="zh-CN" dirty="0"/>
          </a:p>
          <a:p>
            <a:r>
              <a:rPr lang="en-US" altLang="zh-CN" dirty="0"/>
              <a:t>2023.10.31</a:t>
            </a:r>
            <a:endParaRPr lang="zh-CN" altLang="en-US" dirty="0"/>
          </a:p>
        </p:txBody>
      </p:sp>
    </p:spTree>
    <p:extLst>
      <p:ext uri="{BB962C8B-B14F-4D97-AF65-F5344CB8AC3E}">
        <p14:creationId xmlns:p14="http://schemas.microsoft.com/office/powerpoint/2010/main" val="695859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A17F977-CE31-4AD1-8601-45058F1B44D6}"/>
              </a:ext>
            </a:extLst>
          </p:cNvPr>
          <p:cNvSpPr txBox="1"/>
          <p:nvPr/>
        </p:nvSpPr>
        <p:spPr>
          <a:xfrm>
            <a:off x="166399" y="263544"/>
            <a:ext cx="11859201" cy="461665"/>
          </a:xfrm>
          <a:prstGeom prst="rect">
            <a:avLst/>
          </a:prstGeom>
          <a:noFill/>
        </p:spPr>
        <p:txBody>
          <a:bodyPr wrap="square">
            <a:spAutoFit/>
          </a:bodyPr>
          <a:lstStyle/>
          <a:p>
            <a:r>
              <a:rPr lang="en-US" altLang="zh-CN" sz="2400" b="1" dirty="0">
                <a:solidFill>
                  <a:srgbClr val="121212"/>
                </a:solidFill>
                <a:latin typeface="-apple-system"/>
              </a:rPr>
              <a:t>Agent</a:t>
            </a:r>
            <a:r>
              <a:rPr lang="zh-CN" altLang="en-US" sz="2400" b="1" dirty="0">
                <a:solidFill>
                  <a:srgbClr val="121212"/>
                </a:solidFill>
                <a:latin typeface="-apple-system"/>
              </a:rPr>
              <a:t> </a:t>
            </a:r>
            <a:r>
              <a:rPr lang="en-US" altLang="zh-CN" sz="2400" b="1" dirty="0">
                <a:solidFill>
                  <a:srgbClr val="121212"/>
                </a:solidFill>
                <a:latin typeface="-apple-system"/>
              </a:rPr>
              <a:t>Tool Using: </a:t>
            </a:r>
            <a:r>
              <a:rPr lang="en-US" altLang="zh-CN" sz="2400" b="1" dirty="0" err="1">
                <a:solidFill>
                  <a:srgbClr val="121212"/>
                </a:solidFill>
                <a:latin typeface="-apple-system"/>
              </a:rPr>
              <a:t>Toolformer</a:t>
            </a:r>
            <a:endParaRPr lang="en-US" altLang="zh-CN" sz="2400" b="1" dirty="0">
              <a:solidFill>
                <a:srgbClr val="121212"/>
              </a:solidFill>
              <a:latin typeface="-apple-system"/>
            </a:endParaRPr>
          </a:p>
        </p:txBody>
      </p:sp>
      <p:sp>
        <p:nvSpPr>
          <p:cNvPr id="9" name="文本框 8">
            <a:extLst>
              <a:ext uri="{FF2B5EF4-FFF2-40B4-BE49-F238E27FC236}">
                <a16:creationId xmlns:a16="http://schemas.microsoft.com/office/drawing/2014/main" id="{30EE3274-64E0-4F06-BCD3-CCFA5DBB1CD9}"/>
              </a:ext>
            </a:extLst>
          </p:cNvPr>
          <p:cNvSpPr txBox="1"/>
          <p:nvPr/>
        </p:nvSpPr>
        <p:spPr>
          <a:xfrm>
            <a:off x="217627" y="6503477"/>
            <a:ext cx="11859202" cy="276999"/>
          </a:xfrm>
          <a:prstGeom prst="rect">
            <a:avLst/>
          </a:prstGeom>
          <a:noFill/>
        </p:spPr>
        <p:txBody>
          <a:bodyPr wrap="square">
            <a:spAutoFit/>
          </a:bodyPr>
          <a:lstStyle/>
          <a:p>
            <a:r>
              <a:rPr lang="en-US" altLang="zh-CN" sz="1200" dirty="0">
                <a:solidFill>
                  <a:srgbClr val="222222"/>
                </a:solidFill>
                <a:latin typeface="Arial" panose="020B0604020202020204" pitchFamily="34" charset="0"/>
              </a:rPr>
              <a:t>Schick T, Dwivedi-Yu J, </a:t>
            </a:r>
            <a:r>
              <a:rPr lang="en-US" altLang="zh-CN" sz="1200" dirty="0" err="1">
                <a:solidFill>
                  <a:srgbClr val="222222"/>
                </a:solidFill>
                <a:latin typeface="Arial" panose="020B0604020202020204" pitchFamily="34" charset="0"/>
              </a:rPr>
              <a:t>Dessì</a:t>
            </a:r>
            <a:r>
              <a:rPr lang="en-US" altLang="zh-CN" sz="1200" dirty="0">
                <a:solidFill>
                  <a:srgbClr val="222222"/>
                </a:solidFill>
                <a:latin typeface="Arial" panose="020B0604020202020204" pitchFamily="34" charset="0"/>
              </a:rPr>
              <a:t> R, et al. </a:t>
            </a:r>
            <a:r>
              <a:rPr lang="en-US" altLang="zh-CN" sz="1200" dirty="0" err="1">
                <a:solidFill>
                  <a:srgbClr val="222222"/>
                </a:solidFill>
                <a:latin typeface="Arial" panose="020B0604020202020204" pitchFamily="34" charset="0"/>
              </a:rPr>
              <a:t>Toolformer</a:t>
            </a:r>
            <a:r>
              <a:rPr lang="en-US" altLang="zh-CN" sz="1200" dirty="0">
                <a:solidFill>
                  <a:srgbClr val="222222"/>
                </a:solidFill>
                <a:latin typeface="Arial" panose="020B0604020202020204" pitchFamily="34" charset="0"/>
              </a:rPr>
              <a:t>: Language models can teach themselves to use tools[J]. </a:t>
            </a:r>
            <a:r>
              <a:rPr lang="en-US" altLang="zh-CN" sz="1200" dirty="0" err="1">
                <a:solidFill>
                  <a:srgbClr val="222222"/>
                </a:solidFill>
                <a:latin typeface="Arial" panose="020B0604020202020204" pitchFamily="34" charset="0"/>
              </a:rPr>
              <a:t>arXiv</a:t>
            </a:r>
            <a:r>
              <a:rPr lang="en-US" altLang="zh-CN" sz="1200" dirty="0">
                <a:solidFill>
                  <a:srgbClr val="222222"/>
                </a:solidFill>
                <a:latin typeface="Arial" panose="020B0604020202020204" pitchFamily="34" charset="0"/>
              </a:rPr>
              <a:t> preprint arXiv:2302.04761, 2023.</a:t>
            </a:r>
            <a:endParaRPr lang="zh-CN" altLang="en-US" sz="1200" dirty="0">
              <a:solidFill>
                <a:srgbClr val="222222"/>
              </a:solidFill>
              <a:latin typeface="Arial" panose="020B0604020202020204" pitchFamily="34" charset="0"/>
            </a:endParaRPr>
          </a:p>
        </p:txBody>
      </p:sp>
      <p:sp>
        <p:nvSpPr>
          <p:cNvPr id="6" name="文本框 5">
            <a:extLst>
              <a:ext uri="{FF2B5EF4-FFF2-40B4-BE49-F238E27FC236}">
                <a16:creationId xmlns:a16="http://schemas.microsoft.com/office/drawing/2014/main" id="{6FAB2083-3CEA-474E-A464-9313B16678DD}"/>
              </a:ext>
            </a:extLst>
          </p:cNvPr>
          <p:cNvSpPr txBox="1"/>
          <p:nvPr/>
        </p:nvSpPr>
        <p:spPr>
          <a:xfrm>
            <a:off x="314964" y="995754"/>
            <a:ext cx="6405150" cy="2339102"/>
          </a:xfrm>
          <a:prstGeom prst="rect">
            <a:avLst/>
          </a:prstGeom>
          <a:noFill/>
        </p:spPr>
        <p:txBody>
          <a:bodyPr wrap="square">
            <a:spAutoFit/>
          </a:bodyPr>
          <a:lstStyle/>
          <a:p>
            <a:endParaRPr lang="en-US" altLang="zh-CN" sz="2000" b="1" dirty="0">
              <a:solidFill>
                <a:srgbClr val="101214"/>
              </a:solidFill>
              <a:latin typeface="PingFang SC"/>
            </a:endParaRPr>
          </a:p>
          <a:p>
            <a:r>
              <a:rPr lang="en-US" altLang="zh-CN" b="1" dirty="0">
                <a:latin typeface="NimbusRomNo9L-Medi"/>
              </a:rPr>
              <a:t>Idea</a:t>
            </a:r>
            <a:r>
              <a:rPr lang="zh-CN" altLang="en-US" b="1" dirty="0">
                <a:latin typeface="NimbusRomNo9L-Medi"/>
              </a:rPr>
              <a:t>：通过训练，让大模型学会使用工具。</a:t>
            </a:r>
            <a:endParaRPr lang="en-US" altLang="zh-CN" b="1" dirty="0">
              <a:latin typeface="NimbusRomNo9L-Medi"/>
            </a:endParaRPr>
          </a:p>
          <a:p>
            <a:endParaRPr lang="en-US" altLang="zh-CN" dirty="0">
              <a:solidFill>
                <a:srgbClr val="121212"/>
              </a:solidFill>
              <a:latin typeface="-apple-system"/>
            </a:endParaRPr>
          </a:p>
          <a:p>
            <a:r>
              <a:rPr lang="en-US" altLang="zh-CN" dirty="0"/>
              <a:t>e.g., The Nile has an approximate length of &lt;</a:t>
            </a:r>
            <a:r>
              <a:rPr lang="en-US" altLang="zh-CN" dirty="0" err="1"/>
              <a:t>api</a:t>
            </a:r>
            <a:r>
              <a:rPr lang="en-US" altLang="zh-CN" dirty="0"/>
              <a:t>&gt; </a:t>
            </a:r>
            <a:r>
              <a:rPr lang="en-US" altLang="zh-CN" b="1" dirty="0"/>
              <a:t>QA</a:t>
            </a:r>
            <a:r>
              <a:rPr lang="zh-CN" altLang="en-US" b="1" dirty="0"/>
              <a:t> </a:t>
            </a:r>
            <a:r>
              <a:rPr lang="en-US" altLang="zh-CN" b="1" dirty="0"/>
              <a:t>(What is the approximate length of the Nile?) → 6,853 km </a:t>
            </a:r>
            <a:r>
              <a:rPr lang="en-US" altLang="zh-CN" dirty="0"/>
              <a:t>&lt;/</a:t>
            </a:r>
            <a:r>
              <a:rPr lang="en-US" altLang="zh-CN" dirty="0" err="1"/>
              <a:t>api</a:t>
            </a:r>
            <a:r>
              <a:rPr lang="en-US" altLang="zh-CN" dirty="0"/>
              <a:t>&gt; 6,853 kilometers, the White Nile being its main source</a:t>
            </a:r>
          </a:p>
          <a:p>
            <a:endParaRPr lang="en-US" altLang="zh-CN" dirty="0">
              <a:solidFill>
                <a:srgbClr val="121212"/>
              </a:solidFill>
              <a:latin typeface="-apple-system"/>
            </a:endParaRPr>
          </a:p>
          <a:p>
            <a:r>
              <a:rPr lang="en-US" altLang="zh-CN" dirty="0">
                <a:solidFill>
                  <a:srgbClr val="121212"/>
                </a:solidFill>
                <a:latin typeface="-apple-system"/>
              </a:rPr>
              <a:t>&lt;</a:t>
            </a:r>
            <a:r>
              <a:rPr lang="en-US" altLang="zh-CN" dirty="0" err="1">
                <a:solidFill>
                  <a:srgbClr val="121212"/>
                </a:solidFill>
                <a:latin typeface="-apple-system"/>
              </a:rPr>
              <a:t>api</a:t>
            </a:r>
            <a:r>
              <a:rPr lang="en-US" altLang="zh-CN" dirty="0">
                <a:solidFill>
                  <a:srgbClr val="121212"/>
                </a:solidFill>
                <a:latin typeface="-apple-system"/>
              </a:rPr>
              <a:t>&gt;</a:t>
            </a:r>
            <a:r>
              <a:rPr lang="zh-CN" altLang="en-US" dirty="0">
                <a:solidFill>
                  <a:srgbClr val="121212"/>
                </a:solidFill>
                <a:latin typeface="-apple-system"/>
              </a:rPr>
              <a:t>符号引导</a:t>
            </a:r>
            <a:r>
              <a:rPr lang="en-US" altLang="zh-CN" dirty="0">
                <a:solidFill>
                  <a:srgbClr val="121212"/>
                </a:solidFill>
                <a:latin typeface="-apple-system"/>
              </a:rPr>
              <a:t>LLM</a:t>
            </a:r>
            <a:r>
              <a:rPr lang="zh-CN" altLang="en-US" dirty="0">
                <a:solidFill>
                  <a:srgbClr val="121212"/>
                </a:solidFill>
                <a:latin typeface="-apple-system"/>
              </a:rPr>
              <a:t>调用工具</a:t>
            </a:r>
            <a:endParaRPr lang="en-US" altLang="zh-CN" dirty="0">
              <a:solidFill>
                <a:srgbClr val="121212"/>
              </a:solidFill>
              <a:latin typeface="-apple-system"/>
            </a:endParaRPr>
          </a:p>
        </p:txBody>
      </p:sp>
      <p:pic>
        <p:nvPicPr>
          <p:cNvPr id="5" name="图片 4">
            <a:extLst>
              <a:ext uri="{FF2B5EF4-FFF2-40B4-BE49-F238E27FC236}">
                <a16:creationId xmlns:a16="http://schemas.microsoft.com/office/drawing/2014/main" id="{D19D79E3-F408-4E09-BC11-EFD0F1647FA3}"/>
              </a:ext>
            </a:extLst>
          </p:cNvPr>
          <p:cNvPicPr>
            <a:picLocks noChangeAspect="1"/>
          </p:cNvPicPr>
          <p:nvPr/>
        </p:nvPicPr>
        <p:blipFill>
          <a:blip r:embed="rId3"/>
          <a:stretch>
            <a:fillRect/>
          </a:stretch>
        </p:blipFill>
        <p:spPr>
          <a:xfrm>
            <a:off x="6884016" y="725209"/>
            <a:ext cx="4626638" cy="4779644"/>
          </a:xfrm>
          <a:prstGeom prst="rect">
            <a:avLst/>
          </a:prstGeom>
        </p:spPr>
      </p:pic>
    </p:spTree>
    <p:extLst>
      <p:ext uri="{BB962C8B-B14F-4D97-AF65-F5344CB8AC3E}">
        <p14:creationId xmlns:p14="http://schemas.microsoft.com/office/powerpoint/2010/main" val="3854857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A17F977-CE31-4AD1-8601-45058F1B44D6}"/>
              </a:ext>
            </a:extLst>
          </p:cNvPr>
          <p:cNvSpPr txBox="1"/>
          <p:nvPr/>
        </p:nvSpPr>
        <p:spPr>
          <a:xfrm>
            <a:off x="89991" y="259898"/>
            <a:ext cx="11859201" cy="461665"/>
          </a:xfrm>
          <a:prstGeom prst="rect">
            <a:avLst/>
          </a:prstGeom>
          <a:noFill/>
        </p:spPr>
        <p:txBody>
          <a:bodyPr wrap="square">
            <a:spAutoFit/>
          </a:bodyPr>
          <a:lstStyle/>
          <a:p>
            <a:r>
              <a:rPr lang="en-US" altLang="zh-CN" sz="2400" b="1" dirty="0">
                <a:solidFill>
                  <a:srgbClr val="121212"/>
                </a:solidFill>
                <a:latin typeface="-apple-system"/>
              </a:rPr>
              <a:t>Visual </a:t>
            </a:r>
            <a:r>
              <a:rPr lang="en-US" altLang="zh-CN" sz="2400" b="1" dirty="0" err="1">
                <a:solidFill>
                  <a:srgbClr val="121212"/>
                </a:solidFill>
                <a:latin typeface="-apple-system"/>
              </a:rPr>
              <a:t>ChatGPT</a:t>
            </a:r>
            <a:endParaRPr lang="en-US" altLang="zh-CN" sz="2400" b="1" dirty="0">
              <a:solidFill>
                <a:srgbClr val="121212"/>
              </a:solidFill>
              <a:latin typeface="-apple-system"/>
            </a:endParaRPr>
          </a:p>
        </p:txBody>
      </p:sp>
      <p:sp>
        <p:nvSpPr>
          <p:cNvPr id="11" name="文本框 10">
            <a:extLst>
              <a:ext uri="{FF2B5EF4-FFF2-40B4-BE49-F238E27FC236}">
                <a16:creationId xmlns:a16="http://schemas.microsoft.com/office/drawing/2014/main" id="{7D927A65-8EED-4D37-9AAC-B91900CF970F}"/>
              </a:ext>
            </a:extLst>
          </p:cNvPr>
          <p:cNvSpPr txBox="1"/>
          <p:nvPr/>
        </p:nvSpPr>
        <p:spPr>
          <a:xfrm>
            <a:off x="194227" y="6535091"/>
            <a:ext cx="11859202" cy="276999"/>
          </a:xfrm>
          <a:prstGeom prst="rect">
            <a:avLst/>
          </a:prstGeom>
          <a:noFill/>
        </p:spPr>
        <p:txBody>
          <a:bodyPr wrap="square">
            <a:spAutoFit/>
          </a:bodyPr>
          <a:lstStyle/>
          <a:p>
            <a:r>
              <a:rPr lang="en" altLang="zh-CN" sz="1200" b="0" i="0" dirty="0">
                <a:solidFill>
                  <a:srgbClr val="222222"/>
                </a:solidFill>
                <a:effectLst/>
                <a:latin typeface="Arial" panose="020B0604020202020204" pitchFamily="34" charset="0"/>
              </a:rPr>
              <a:t>Wu C, Yin S, Qi W, et al. Visual </a:t>
            </a:r>
            <a:r>
              <a:rPr lang="en" altLang="zh-CN" sz="1200" b="0" i="0" dirty="0" err="1">
                <a:solidFill>
                  <a:srgbClr val="222222"/>
                </a:solidFill>
                <a:effectLst/>
                <a:latin typeface="Arial" panose="020B0604020202020204" pitchFamily="34" charset="0"/>
              </a:rPr>
              <a:t>chatgpt</a:t>
            </a:r>
            <a:r>
              <a:rPr lang="en" altLang="zh-CN" sz="1200" b="0" i="0" dirty="0">
                <a:solidFill>
                  <a:srgbClr val="222222"/>
                </a:solidFill>
                <a:effectLst/>
                <a:latin typeface="Arial" panose="020B0604020202020204" pitchFamily="34" charset="0"/>
              </a:rPr>
              <a:t>: Talking, drawing and editing with visual foundation models[J]. </a:t>
            </a:r>
            <a:r>
              <a:rPr lang="en" altLang="zh-CN" sz="1200" b="0" i="0" dirty="0" err="1">
                <a:solidFill>
                  <a:srgbClr val="222222"/>
                </a:solidFill>
                <a:effectLst/>
                <a:latin typeface="Arial" panose="020B0604020202020204" pitchFamily="34" charset="0"/>
              </a:rPr>
              <a:t>arXiv</a:t>
            </a:r>
            <a:r>
              <a:rPr lang="en" altLang="zh-CN" sz="1200" b="0" i="0" dirty="0">
                <a:solidFill>
                  <a:srgbClr val="222222"/>
                </a:solidFill>
                <a:effectLst/>
                <a:latin typeface="Arial" panose="020B0604020202020204" pitchFamily="34" charset="0"/>
              </a:rPr>
              <a:t> preprint arXiv:2303.04671, 2023.</a:t>
            </a:r>
            <a:endParaRPr lang="en-US" altLang="zh-CN" sz="1200" b="0" i="0" dirty="0">
              <a:solidFill>
                <a:srgbClr val="222222"/>
              </a:solidFill>
              <a:effectLst/>
              <a:latin typeface="Arial" panose="020B0604020202020204" pitchFamily="34" charset="0"/>
            </a:endParaRPr>
          </a:p>
        </p:txBody>
      </p:sp>
      <p:sp>
        <p:nvSpPr>
          <p:cNvPr id="12" name="文本框 11">
            <a:extLst>
              <a:ext uri="{FF2B5EF4-FFF2-40B4-BE49-F238E27FC236}">
                <a16:creationId xmlns:a16="http://schemas.microsoft.com/office/drawing/2014/main" id="{DC5D53B3-7197-A740-BCB4-4ACB4178AFCF}"/>
              </a:ext>
            </a:extLst>
          </p:cNvPr>
          <p:cNvSpPr txBox="1"/>
          <p:nvPr/>
        </p:nvSpPr>
        <p:spPr>
          <a:xfrm>
            <a:off x="314962" y="673672"/>
            <a:ext cx="4962716" cy="4308872"/>
          </a:xfrm>
          <a:prstGeom prst="rect">
            <a:avLst/>
          </a:prstGeom>
          <a:noFill/>
        </p:spPr>
        <p:txBody>
          <a:bodyPr wrap="square">
            <a:spAutoFit/>
          </a:bodyPr>
          <a:lstStyle/>
          <a:p>
            <a:endParaRPr lang="en-US" altLang="zh-CN" sz="2000" b="1" dirty="0">
              <a:solidFill>
                <a:srgbClr val="101214"/>
              </a:solidFill>
              <a:latin typeface="PingFang SC"/>
            </a:endParaRPr>
          </a:p>
          <a:p>
            <a:r>
              <a:rPr lang="en-US" altLang="zh-CN" b="1" dirty="0">
                <a:latin typeface="NimbusRomNo9L-Medi"/>
              </a:rPr>
              <a:t>Idea</a:t>
            </a:r>
            <a:r>
              <a:rPr lang="zh-CN" altLang="en-US" b="1" dirty="0">
                <a:latin typeface="NimbusRomNo9L-Medi"/>
              </a:rPr>
              <a:t>：语言大模型与视觉大模型的桥梁，提出</a:t>
            </a:r>
            <a:r>
              <a:rPr lang="en-US" altLang="zh-CN" b="1" dirty="0" err="1">
                <a:latin typeface="NimbusRomNo9L-Medi"/>
              </a:rPr>
              <a:t>ChatGPT</a:t>
            </a:r>
            <a:r>
              <a:rPr lang="zh-CN" altLang="en-US" b="1" dirty="0">
                <a:latin typeface="NimbusRomNo9L-Medi"/>
              </a:rPr>
              <a:t>处理视觉任务的范式。</a:t>
            </a:r>
            <a:endParaRPr lang="en-US" altLang="zh-CN" b="1" dirty="0">
              <a:latin typeface="NimbusRomNo9L-Medi"/>
            </a:endParaRPr>
          </a:p>
          <a:p>
            <a:endParaRPr lang="en-US" altLang="zh-CN" b="1" dirty="0">
              <a:latin typeface="NimbusRomNo9L-Medi"/>
            </a:endParaRPr>
          </a:p>
          <a:p>
            <a:r>
              <a:rPr lang="zh-CN" altLang="en-US" b="1" i="0" dirty="0">
                <a:solidFill>
                  <a:srgbClr val="121212"/>
                </a:solidFill>
                <a:effectLst/>
                <a:latin typeface="-apple-system"/>
              </a:rPr>
              <a:t>赋予视觉能力</a:t>
            </a:r>
            <a:endParaRPr lang="en-US" altLang="zh-CN" b="1" i="0" dirty="0">
              <a:solidFill>
                <a:srgbClr val="121212"/>
              </a:solidFill>
              <a:effectLst/>
              <a:latin typeface="-apple-system"/>
            </a:endParaRPr>
          </a:p>
          <a:p>
            <a:r>
              <a:rPr lang="zh-CN" altLang="en-US" dirty="0">
                <a:latin typeface="NimbusRomNo9L-Medi"/>
              </a:rPr>
              <a:t>将各种视觉大模型集成为工具，提供给</a:t>
            </a:r>
            <a:r>
              <a:rPr lang="en-US" altLang="zh-CN" dirty="0" err="1">
                <a:latin typeface="NimbusRomNo9L-Medi"/>
              </a:rPr>
              <a:t>ChatGPT</a:t>
            </a:r>
            <a:r>
              <a:rPr lang="zh-CN" altLang="en-US" dirty="0">
                <a:latin typeface="NimbusRomNo9L-Medi"/>
              </a:rPr>
              <a:t>使用。</a:t>
            </a:r>
            <a:r>
              <a:rPr lang="en-US" altLang="zh-CN" dirty="0">
                <a:latin typeface="NimbusRomNo9L-Medi"/>
              </a:rPr>
              <a:t>Query </a:t>
            </a:r>
            <a:r>
              <a:rPr lang="en-US" altLang="zh-CN" dirty="0">
                <a:latin typeface="NimbusRomNo9L-Medi"/>
                <a:sym typeface="Wingdings" pitchFamily="2" charset="2"/>
              </a:rPr>
              <a:t> Visual models</a:t>
            </a:r>
            <a:r>
              <a:rPr lang="zh-CN" altLang="en-US" dirty="0">
                <a:latin typeface="NimbusRomNo9L-Medi"/>
                <a:sym typeface="Wingdings" pitchFamily="2" charset="2"/>
              </a:rPr>
              <a:t> （实现：根据功能描述进行语义匹配  </a:t>
            </a:r>
            <a:r>
              <a:rPr lang="en-US" altLang="zh-CN" i="1" dirty="0" err="1">
                <a:latin typeface="NimbusRomNo9L-Medi"/>
                <a:sym typeface="Wingdings" pitchFamily="2" charset="2"/>
              </a:rPr>
              <a:t>function_call</a:t>
            </a:r>
            <a:r>
              <a:rPr lang="zh-CN" altLang="en-US" dirty="0">
                <a:latin typeface="NimbusRomNo9L-Medi"/>
                <a:sym typeface="Wingdings" pitchFamily="2" charset="2"/>
              </a:rPr>
              <a:t>）</a:t>
            </a:r>
            <a:endParaRPr lang="en-US" altLang="zh-CN" dirty="0">
              <a:latin typeface="NimbusRomNo9L-Medi"/>
            </a:endParaRPr>
          </a:p>
          <a:p>
            <a:endParaRPr lang="en-US" altLang="zh-CN" dirty="0">
              <a:latin typeface="NimbusRomNo9L-Medi"/>
            </a:endParaRPr>
          </a:p>
          <a:p>
            <a:r>
              <a:rPr lang="en-US" altLang="zh-CN" b="1" i="0" dirty="0">
                <a:solidFill>
                  <a:srgbClr val="121212"/>
                </a:solidFill>
                <a:effectLst/>
                <a:latin typeface="-apple-system"/>
              </a:rPr>
              <a:t>LLM</a:t>
            </a:r>
            <a:r>
              <a:rPr lang="zh-CN" altLang="en-US" b="1" i="0" dirty="0">
                <a:solidFill>
                  <a:srgbClr val="121212"/>
                </a:solidFill>
                <a:effectLst/>
                <a:latin typeface="-apple-system"/>
              </a:rPr>
              <a:t>作为智能核心</a:t>
            </a:r>
            <a:endParaRPr lang="en-US" altLang="zh-CN" b="1" i="0" dirty="0">
              <a:solidFill>
                <a:srgbClr val="121212"/>
              </a:solidFill>
              <a:effectLst/>
              <a:latin typeface="-apple-system"/>
            </a:endParaRPr>
          </a:p>
          <a:p>
            <a:r>
              <a:rPr lang="en-US" altLang="zh-CN" dirty="0">
                <a:latin typeface="NimbusRomNo9L-Medi"/>
              </a:rPr>
              <a:t>LLM</a:t>
            </a:r>
            <a:r>
              <a:rPr lang="zh-CN" altLang="en-US" dirty="0">
                <a:latin typeface="NimbusRomNo9L-Medi"/>
              </a:rPr>
              <a:t>自主决定是否调用视觉工具</a:t>
            </a:r>
            <a:endParaRPr lang="en-US" altLang="zh-CN" dirty="0">
              <a:latin typeface="NimbusRomNo9L-Medi"/>
            </a:endParaRPr>
          </a:p>
          <a:p>
            <a:r>
              <a:rPr lang="zh-CN" altLang="en-US" dirty="0">
                <a:latin typeface="NimbusRomNo9L-Medi"/>
              </a:rPr>
              <a:t>通过上一步的结果判断继续推理还是将结果作为答案输出给用户</a:t>
            </a:r>
            <a:endParaRPr lang="en-US" altLang="zh-CN" dirty="0">
              <a:latin typeface="NimbusRomNo9L-Medi"/>
            </a:endParaRPr>
          </a:p>
          <a:p>
            <a:endParaRPr lang="en-US" altLang="zh-CN" dirty="0">
              <a:latin typeface="NimbusRomNo9L-Medi"/>
            </a:endParaRPr>
          </a:p>
          <a:p>
            <a:endParaRPr lang="en-US" altLang="zh-CN" sz="2000" b="1" dirty="0">
              <a:solidFill>
                <a:srgbClr val="101214"/>
              </a:solidFill>
              <a:latin typeface="PingFang SC"/>
            </a:endParaRPr>
          </a:p>
        </p:txBody>
      </p:sp>
      <p:pic>
        <p:nvPicPr>
          <p:cNvPr id="5" name="图片 4" descr="图片包含 图示&#10;&#10;描述已自动生成">
            <a:extLst>
              <a:ext uri="{FF2B5EF4-FFF2-40B4-BE49-F238E27FC236}">
                <a16:creationId xmlns:a16="http://schemas.microsoft.com/office/drawing/2014/main" id="{F4457D98-3A3E-4C4C-B743-D16C583D0E98}"/>
              </a:ext>
            </a:extLst>
          </p:cNvPr>
          <p:cNvPicPr>
            <a:picLocks noChangeAspect="1"/>
          </p:cNvPicPr>
          <p:nvPr/>
        </p:nvPicPr>
        <p:blipFill>
          <a:blip r:embed="rId3"/>
          <a:stretch>
            <a:fillRect/>
          </a:stretch>
        </p:blipFill>
        <p:spPr>
          <a:xfrm>
            <a:off x="7378425" y="259897"/>
            <a:ext cx="3060700" cy="2362200"/>
          </a:xfrm>
          <a:prstGeom prst="rect">
            <a:avLst/>
          </a:prstGeom>
        </p:spPr>
      </p:pic>
      <p:pic>
        <p:nvPicPr>
          <p:cNvPr id="7" name="图片 6" descr="图片包含 图形用户界面&#10;&#10;描述已自动生成">
            <a:extLst>
              <a:ext uri="{FF2B5EF4-FFF2-40B4-BE49-F238E27FC236}">
                <a16:creationId xmlns:a16="http://schemas.microsoft.com/office/drawing/2014/main" id="{DADEB773-3700-924B-B69A-EC5E27F1FF26}"/>
              </a:ext>
            </a:extLst>
          </p:cNvPr>
          <p:cNvPicPr>
            <a:picLocks noChangeAspect="1"/>
          </p:cNvPicPr>
          <p:nvPr/>
        </p:nvPicPr>
        <p:blipFill>
          <a:blip r:embed="rId4"/>
          <a:stretch>
            <a:fillRect/>
          </a:stretch>
        </p:blipFill>
        <p:spPr>
          <a:xfrm>
            <a:off x="5576429" y="2730744"/>
            <a:ext cx="6477000" cy="3695700"/>
          </a:xfrm>
          <a:prstGeom prst="rect">
            <a:avLst/>
          </a:prstGeom>
        </p:spPr>
      </p:pic>
    </p:spTree>
    <p:extLst>
      <p:ext uri="{BB962C8B-B14F-4D97-AF65-F5344CB8AC3E}">
        <p14:creationId xmlns:p14="http://schemas.microsoft.com/office/powerpoint/2010/main" val="1935113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A17F977-CE31-4AD1-8601-45058F1B44D6}"/>
              </a:ext>
            </a:extLst>
          </p:cNvPr>
          <p:cNvSpPr txBox="1"/>
          <p:nvPr/>
        </p:nvSpPr>
        <p:spPr>
          <a:xfrm>
            <a:off x="89991" y="259898"/>
            <a:ext cx="11859201" cy="461665"/>
          </a:xfrm>
          <a:prstGeom prst="rect">
            <a:avLst/>
          </a:prstGeom>
          <a:noFill/>
        </p:spPr>
        <p:txBody>
          <a:bodyPr wrap="square">
            <a:spAutoFit/>
          </a:bodyPr>
          <a:lstStyle/>
          <a:p>
            <a:r>
              <a:rPr lang="en-US" altLang="zh-CN" sz="2400" b="1" dirty="0">
                <a:solidFill>
                  <a:srgbClr val="121212"/>
                </a:solidFill>
                <a:latin typeface="-apple-system"/>
              </a:rPr>
              <a:t>GPT4Tools</a:t>
            </a:r>
            <a:r>
              <a:rPr lang="zh-CN" altLang="en-US" sz="2400" b="1" dirty="0">
                <a:solidFill>
                  <a:srgbClr val="121212"/>
                </a:solidFill>
                <a:latin typeface="-apple-system"/>
              </a:rPr>
              <a:t> </a:t>
            </a:r>
            <a:r>
              <a:rPr lang="en-US" altLang="zh-CN" sz="2400" b="1" dirty="0">
                <a:solidFill>
                  <a:srgbClr val="121212"/>
                </a:solidFill>
                <a:latin typeface="-apple-system"/>
              </a:rPr>
              <a:t>(NIPS 2023)</a:t>
            </a:r>
          </a:p>
        </p:txBody>
      </p:sp>
      <p:sp>
        <p:nvSpPr>
          <p:cNvPr id="11" name="文本框 10">
            <a:extLst>
              <a:ext uri="{FF2B5EF4-FFF2-40B4-BE49-F238E27FC236}">
                <a16:creationId xmlns:a16="http://schemas.microsoft.com/office/drawing/2014/main" id="{7D927A65-8EED-4D37-9AAC-B91900CF970F}"/>
              </a:ext>
            </a:extLst>
          </p:cNvPr>
          <p:cNvSpPr txBox="1"/>
          <p:nvPr/>
        </p:nvSpPr>
        <p:spPr>
          <a:xfrm>
            <a:off x="217627" y="6276706"/>
            <a:ext cx="11859202" cy="276999"/>
          </a:xfrm>
          <a:prstGeom prst="rect">
            <a:avLst/>
          </a:prstGeom>
          <a:noFill/>
        </p:spPr>
        <p:txBody>
          <a:bodyPr wrap="square">
            <a:spAutoFit/>
          </a:bodyPr>
          <a:lstStyle/>
          <a:p>
            <a:r>
              <a:rPr lang="en" altLang="zh-CN" sz="1200" b="0" i="0" dirty="0">
                <a:solidFill>
                  <a:srgbClr val="222222"/>
                </a:solidFill>
                <a:effectLst/>
                <a:latin typeface="Arial" panose="020B0604020202020204" pitchFamily="34" charset="0"/>
              </a:rPr>
              <a:t>Yang R, Song L, Li Y, et al. Gpt4tools: Teaching large language model to use tools via self-instruction[J]. </a:t>
            </a:r>
            <a:r>
              <a:rPr lang="en" altLang="zh-CN" sz="1200" b="0" i="0" dirty="0" err="1">
                <a:solidFill>
                  <a:srgbClr val="222222"/>
                </a:solidFill>
                <a:effectLst/>
                <a:latin typeface="Arial" panose="020B0604020202020204" pitchFamily="34" charset="0"/>
              </a:rPr>
              <a:t>arXiv</a:t>
            </a:r>
            <a:r>
              <a:rPr lang="en" altLang="zh-CN" sz="1200" b="0" i="0" dirty="0">
                <a:solidFill>
                  <a:srgbClr val="222222"/>
                </a:solidFill>
                <a:effectLst/>
                <a:latin typeface="Arial" panose="020B0604020202020204" pitchFamily="34" charset="0"/>
              </a:rPr>
              <a:t> preprint arXiv:2305.18752, 2023.</a:t>
            </a:r>
            <a:endParaRPr lang="en-US" altLang="zh-CN" sz="1200" b="0" i="0" dirty="0">
              <a:solidFill>
                <a:srgbClr val="222222"/>
              </a:solidFill>
              <a:effectLst/>
              <a:latin typeface="Arial" panose="020B0604020202020204" pitchFamily="34" charset="0"/>
            </a:endParaRPr>
          </a:p>
        </p:txBody>
      </p:sp>
      <p:sp>
        <p:nvSpPr>
          <p:cNvPr id="12" name="文本框 11">
            <a:extLst>
              <a:ext uri="{FF2B5EF4-FFF2-40B4-BE49-F238E27FC236}">
                <a16:creationId xmlns:a16="http://schemas.microsoft.com/office/drawing/2014/main" id="{DC5D53B3-7197-A740-BCB4-4ACB4178AFCF}"/>
              </a:ext>
            </a:extLst>
          </p:cNvPr>
          <p:cNvSpPr txBox="1"/>
          <p:nvPr/>
        </p:nvSpPr>
        <p:spPr>
          <a:xfrm>
            <a:off x="314962" y="673672"/>
            <a:ext cx="4962716" cy="5386090"/>
          </a:xfrm>
          <a:prstGeom prst="rect">
            <a:avLst/>
          </a:prstGeom>
          <a:noFill/>
        </p:spPr>
        <p:txBody>
          <a:bodyPr wrap="square">
            <a:spAutoFit/>
          </a:bodyPr>
          <a:lstStyle/>
          <a:p>
            <a:endParaRPr lang="en-US" altLang="zh-CN" sz="2000" b="1" dirty="0">
              <a:solidFill>
                <a:srgbClr val="101214"/>
              </a:solidFill>
              <a:latin typeface="PingFang SC"/>
            </a:endParaRPr>
          </a:p>
          <a:p>
            <a:r>
              <a:rPr lang="en-US" altLang="zh-CN" b="1" dirty="0">
                <a:latin typeface="NimbusRomNo9L-Medi"/>
              </a:rPr>
              <a:t>Idea</a:t>
            </a:r>
            <a:r>
              <a:rPr lang="zh-CN" altLang="en-US" b="1" dirty="0">
                <a:latin typeface="NimbusRomNo9L-Medi"/>
              </a:rPr>
              <a:t>：通过蒸馏</a:t>
            </a:r>
            <a:r>
              <a:rPr lang="en-US" altLang="zh-CN" b="1" dirty="0">
                <a:latin typeface="NimbusRomNo9L-Medi"/>
              </a:rPr>
              <a:t>GPT4</a:t>
            </a:r>
            <a:r>
              <a:rPr lang="zh-CN" altLang="en-US" b="1" dirty="0">
                <a:latin typeface="NimbusRomNo9L-Medi"/>
              </a:rPr>
              <a:t>的知识，赋予开源小模型使用视觉工具的能力。</a:t>
            </a:r>
            <a:endParaRPr lang="en-US" altLang="zh-CN" b="1" dirty="0">
              <a:latin typeface="NimbusRomNo9L-Medi"/>
            </a:endParaRPr>
          </a:p>
          <a:p>
            <a:endParaRPr lang="en-US" altLang="zh-CN" b="1" dirty="0">
              <a:latin typeface="NimbusRomNo9L-Medi"/>
            </a:endParaRPr>
          </a:p>
          <a:p>
            <a:r>
              <a:rPr lang="zh-CN" altLang="en-US" b="1" i="0" dirty="0">
                <a:solidFill>
                  <a:srgbClr val="121212"/>
                </a:solidFill>
                <a:effectLst/>
                <a:latin typeface="-apple-system"/>
              </a:rPr>
              <a:t>构建指令数据集</a:t>
            </a:r>
            <a:endParaRPr lang="en-US" altLang="zh-CN" b="1" i="0" dirty="0">
              <a:solidFill>
                <a:srgbClr val="121212"/>
              </a:solidFill>
              <a:effectLst/>
              <a:latin typeface="-apple-system"/>
            </a:endParaRPr>
          </a:p>
          <a:p>
            <a:r>
              <a:rPr lang="zh-CN" altLang="en-US" dirty="0">
                <a:latin typeface="NimbusRomNo9L-Medi"/>
              </a:rPr>
              <a:t>收集</a:t>
            </a:r>
            <a:r>
              <a:rPr lang="en-US" altLang="zh-CN" dirty="0">
                <a:latin typeface="NimbusRomNo9L-Medi"/>
              </a:rPr>
              <a:t>GPT4</a:t>
            </a:r>
            <a:r>
              <a:rPr lang="zh-CN" altLang="en-US" dirty="0">
                <a:latin typeface="NimbusRomNo9L-Medi"/>
              </a:rPr>
              <a:t>执行视觉任务的轨迹（</a:t>
            </a:r>
            <a:r>
              <a:rPr lang="en-US" altLang="zh-CN" dirty="0">
                <a:latin typeface="NimbusRomNo9L-Medi"/>
              </a:rPr>
              <a:t>trajectory</a:t>
            </a:r>
            <a:r>
              <a:rPr lang="zh-CN" altLang="en-US" dirty="0">
                <a:latin typeface="NimbusRomNo9L-Medi"/>
              </a:rPr>
              <a:t>）数据，构成训练数据。</a:t>
            </a:r>
            <a:endParaRPr lang="en-US" altLang="zh-CN" dirty="0">
              <a:latin typeface="NimbusRomNo9L-Medi"/>
            </a:endParaRPr>
          </a:p>
          <a:p>
            <a:endParaRPr lang="en-US" altLang="zh-CN" dirty="0">
              <a:latin typeface="NimbusRomNo9L-Medi"/>
            </a:endParaRPr>
          </a:p>
          <a:p>
            <a:r>
              <a:rPr lang="zh-CN" altLang="en-US" b="1" i="0" dirty="0">
                <a:solidFill>
                  <a:srgbClr val="121212"/>
                </a:solidFill>
                <a:effectLst/>
                <a:latin typeface="-apple-system"/>
              </a:rPr>
              <a:t>微调</a:t>
            </a:r>
            <a:endParaRPr lang="en-US" altLang="zh-CN" b="1" i="0" dirty="0">
              <a:solidFill>
                <a:srgbClr val="121212"/>
              </a:solidFill>
              <a:effectLst/>
              <a:latin typeface="-apple-system"/>
            </a:endParaRPr>
          </a:p>
          <a:p>
            <a:r>
              <a:rPr lang="zh-CN" altLang="en-US" dirty="0">
                <a:latin typeface="NimbusRomNo9L-Medi"/>
              </a:rPr>
              <a:t>以</a:t>
            </a:r>
            <a:r>
              <a:rPr lang="en-US" altLang="zh-CN" dirty="0" err="1">
                <a:latin typeface="NimbusRomNo9L-Medi"/>
              </a:rPr>
              <a:t>LoRA</a:t>
            </a:r>
            <a:r>
              <a:rPr lang="zh-CN" altLang="en-US" dirty="0">
                <a:latin typeface="NimbusRomNo9L-Medi"/>
              </a:rPr>
              <a:t>范式微调开源大模型</a:t>
            </a:r>
            <a:r>
              <a:rPr lang="en-US" altLang="zh-CN" dirty="0">
                <a:latin typeface="NimbusRomNo9L-Medi"/>
              </a:rPr>
              <a:t>OPT</a:t>
            </a:r>
            <a:r>
              <a:rPr lang="zh-CN" altLang="en-US" dirty="0">
                <a:latin typeface="NimbusRomNo9L-Medi"/>
              </a:rPr>
              <a:t>、</a:t>
            </a:r>
            <a:r>
              <a:rPr lang="en-US" altLang="zh-CN" dirty="0" err="1">
                <a:latin typeface="NimbusRomNo9L-Medi"/>
              </a:rPr>
              <a:t>LLaMa</a:t>
            </a:r>
            <a:r>
              <a:rPr lang="zh-CN" altLang="en-US" dirty="0">
                <a:latin typeface="NimbusRomNo9L-Medi"/>
              </a:rPr>
              <a:t>与</a:t>
            </a:r>
            <a:r>
              <a:rPr lang="en-US" altLang="zh-CN" dirty="0">
                <a:latin typeface="NimbusRomNo9L-Medi"/>
              </a:rPr>
              <a:t>Vicuna</a:t>
            </a:r>
            <a:r>
              <a:rPr lang="zh-CN" altLang="en-US" dirty="0">
                <a:latin typeface="NimbusRomNo9L-Medi"/>
              </a:rPr>
              <a:t>。</a:t>
            </a:r>
            <a:endParaRPr lang="en-US" altLang="zh-CN" dirty="0">
              <a:latin typeface="NimbusRomNo9L-Medi"/>
            </a:endParaRPr>
          </a:p>
          <a:p>
            <a:endParaRPr lang="en-US" altLang="zh-CN" dirty="0">
              <a:latin typeface="NimbusRomNo9L-Medi"/>
            </a:endParaRPr>
          </a:p>
          <a:p>
            <a:r>
              <a:rPr lang="zh-CN" altLang="en-US" b="1" dirty="0">
                <a:solidFill>
                  <a:srgbClr val="121212"/>
                </a:solidFill>
                <a:latin typeface="-apple-system"/>
              </a:rPr>
              <a:t>评估</a:t>
            </a:r>
            <a:endParaRPr lang="en-US" altLang="zh-CN" b="1" dirty="0">
              <a:solidFill>
                <a:srgbClr val="121212"/>
              </a:solidFill>
              <a:latin typeface="-apple-system"/>
            </a:endParaRPr>
          </a:p>
          <a:p>
            <a:r>
              <a:rPr lang="zh-CN" altLang="en-US" dirty="0">
                <a:latin typeface="NimbusRomNo9L-Medi"/>
              </a:rPr>
              <a:t>用</a:t>
            </a:r>
            <a:r>
              <a:rPr lang="en-US" altLang="zh-CN" dirty="0">
                <a:latin typeface="NimbusRomNo9L-Medi"/>
              </a:rPr>
              <a:t>GPT-4</a:t>
            </a:r>
            <a:r>
              <a:rPr lang="zh-CN" altLang="en-US" dirty="0">
                <a:latin typeface="NimbusRomNo9L-Medi"/>
              </a:rPr>
              <a:t>构建测试集。指标为成功率（</a:t>
            </a:r>
            <a:r>
              <a:rPr lang="en-US" altLang="zh-CN" dirty="0">
                <a:latin typeface="NimbusRomNo9L-Medi"/>
              </a:rPr>
              <a:t>Overall, Thoughts, Actions, Arguments</a:t>
            </a:r>
            <a:r>
              <a:rPr lang="zh-CN" altLang="en-US" dirty="0">
                <a:latin typeface="NimbusRomNo9L-Medi"/>
              </a:rPr>
              <a:t>）</a:t>
            </a:r>
            <a:endParaRPr lang="en-US" altLang="zh-CN" dirty="0">
              <a:latin typeface="NimbusRomNo9L-Medi"/>
            </a:endParaRPr>
          </a:p>
          <a:p>
            <a:endParaRPr lang="en-US" altLang="zh-CN" dirty="0">
              <a:latin typeface="NimbusRomNo9L-Medi"/>
            </a:endParaRPr>
          </a:p>
          <a:p>
            <a:r>
              <a:rPr lang="zh-CN" altLang="en-US" b="1" dirty="0">
                <a:solidFill>
                  <a:srgbClr val="121212"/>
                </a:solidFill>
                <a:latin typeface="-apple-system"/>
              </a:rPr>
              <a:t>实验结果</a:t>
            </a:r>
            <a:endParaRPr lang="en-US" altLang="zh-CN" b="1" i="0" dirty="0">
              <a:solidFill>
                <a:srgbClr val="121212"/>
              </a:solidFill>
              <a:effectLst/>
              <a:latin typeface="-apple-system"/>
            </a:endParaRPr>
          </a:p>
          <a:p>
            <a:r>
              <a:rPr lang="zh-CN" altLang="en-US" dirty="0">
                <a:latin typeface="NimbusRomNo9L-Medi"/>
              </a:rPr>
              <a:t>开源大模型在多模态下游任务表现上超过</a:t>
            </a:r>
            <a:r>
              <a:rPr lang="en-US" altLang="zh-CN" dirty="0">
                <a:latin typeface="NimbusRomNo9L-Medi"/>
              </a:rPr>
              <a:t>GPT-3.5</a:t>
            </a:r>
          </a:p>
        </p:txBody>
      </p:sp>
      <p:pic>
        <p:nvPicPr>
          <p:cNvPr id="3" name="图片 2" descr="图形用户界面, 图示&#10;&#10;描述已自动生成">
            <a:extLst>
              <a:ext uri="{FF2B5EF4-FFF2-40B4-BE49-F238E27FC236}">
                <a16:creationId xmlns:a16="http://schemas.microsoft.com/office/drawing/2014/main" id="{DF361D59-32B1-2B46-BB79-E6FD37EA374A}"/>
              </a:ext>
            </a:extLst>
          </p:cNvPr>
          <p:cNvPicPr>
            <a:picLocks noChangeAspect="1"/>
          </p:cNvPicPr>
          <p:nvPr/>
        </p:nvPicPr>
        <p:blipFill>
          <a:blip r:embed="rId3"/>
          <a:stretch>
            <a:fillRect/>
          </a:stretch>
        </p:blipFill>
        <p:spPr>
          <a:xfrm>
            <a:off x="5502649" y="803225"/>
            <a:ext cx="6420801" cy="4971410"/>
          </a:xfrm>
          <a:prstGeom prst="rect">
            <a:avLst/>
          </a:prstGeom>
        </p:spPr>
      </p:pic>
    </p:spTree>
    <p:extLst>
      <p:ext uri="{BB962C8B-B14F-4D97-AF65-F5344CB8AC3E}">
        <p14:creationId xmlns:p14="http://schemas.microsoft.com/office/powerpoint/2010/main" val="3542448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A17F977-CE31-4AD1-8601-45058F1B44D6}"/>
              </a:ext>
            </a:extLst>
          </p:cNvPr>
          <p:cNvSpPr txBox="1"/>
          <p:nvPr/>
        </p:nvSpPr>
        <p:spPr>
          <a:xfrm>
            <a:off x="89991" y="259898"/>
            <a:ext cx="11859201" cy="461665"/>
          </a:xfrm>
          <a:prstGeom prst="rect">
            <a:avLst/>
          </a:prstGeom>
          <a:noFill/>
        </p:spPr>
        <p:txBody>
          <a:bodyPr wrap="square">
            <a:spAutoFit/>
          </a:bodyPr>
          <a:lstStyle/>
          <a:p>
            <a:r>
              <a:rPr lang="en-US" altLang="zh-CN" sz="2400" b="1" dirty="0">
                <a:solidFill>
                  <a:srgbClr val="121212"/>
                </a:solidFill>
                <a:latin typeface="-apple-system"/>
              </a:rPr>
              <a:t>GPT4Tools</a:t>
            </a:r>
            <a:r>
              <a:rPr lang="zh-CN" altLang="en-US" sz="2400" b="1" dirty="0">
                <a:solidFill>
                  <a:srgbClr val="121212"/>
                </a:solidFill>
                <a:latin typeface="-apple-system"/>
              </a:rPr>
              <a:t> </a:t>
            </a:r>
            <a:r>
              <a:rPr lang="en-US" altLang="zh-CN" sz="2400" b="1" dirty="0">
                <a:solidFill>
                  <a:srgbClr val="121212"/>
                </a:solidFill>
                <a:latin typeface="-apple-system"/>
              </a:rPr>
              <a:t>(NIPS 2023)</a:t>
            </a:r>
          </a:p>
        </p:txBody>
      </p:sp>
      <p:sp>
        <p:nvSpPr>
          <p:cNvPr id="11" name="文本框 10">
            <a:extLst>
              <a:ext uri="{FF2B5EF4-FFF2-40B4-BE49-F238E27FC236}">
                <a16:creationId xmlns:a16="http://schemas.microsoft.com/office/drawing/2014/main" id="{7D927A65-8EED-4D37-9AAC-B91900CF970F}"/>
              </a:ext>
            </a:extLst>
          </p:cNvPr>
          <p:cNvSpPr txBox="1"/>
          <p:nvPr/>
        </p:nvSpPr>
        <p:spPr>
          <a:xfrm>
            <a:off x="217627" y="6276706"/>
            <a:ext cx="11859202" cy="276999"/>
          </a:xfrm>
          <a:prstGeom prst="rect">
            <a:avLst/>
          </a:prstGeom>
          <a:noFill/>
        </p:spPr>
        <p:txBody>
          <a:bodyPr wrap="square">
            <a:spAutoFit/>
          </a:bodyPr>
          <a:lstStyle/>
          <a:p>
            <a:r>
              <a:rPr lang="en" altLang="zh-CN" sz="1200" b="0" i="0" dirty="0">
                <a:solidFill>
                  <a:srgbClr val="222222"/>
                </a:solidFill>
                <a:effectLst/>
                <a:latin typeface="Arial" panose="020B0604020202020204" pitchFamily="34" charset="0"/>
              </a:rPr>
              <a:t>Yang R, Song L, Li Y, et al. Gpt4tools: Teaching large language model to use tools via self-instruction[J]. </a:t>
            </a:r>
            <a:r>
              <a:rPr lang="en" altLang="zh-CN" sz="1200" b="0" i="0" dirty="0" err="1">
                <a:solidFill>
                  <a:srgbClr val="222222"/>
                </a:solidFill>
                <a:effectLst/>
                <a:latin typeface="Arial" panose="020B0604020202020204" pitchFamily="34" charset="0"/>
              </a:rPr>
              <a:t>arXiv</a:t>
            </a:r>
            <a:r>
              <a:rPr lang="en" altLang="zh-CN" sz="1200" b="0" i="0" dirty="0">
                <a:solidFill>
                  <a:srgbClr val="222222"/>
                </a:solidFill>
                <a:effectLst/>
                <a:latin typeface="Arial" panose="020B0604020202020204" pitchFamily="34" charset="0"/>
              </a:rPr>
              <a:t> preprint arXiv:2305.18752, 2023.</a:t>
            </a:r>
            <a:endParaRPr lang="en-US" altLang="zh-CN" sz="1200" b="0" i="0" dirty="0">
              <a:solidFill>
                <a:srgbClr val="222222"/>
              </a:solidFill>
              <a:effectLst/>
              <a:latin typeface="Arial" panose="020B0604020202020204" pitchFamily="34" charset="0"/>
            </a:endParaRPr>
          </a:p>
        </p:txBody>
      </p:sp>
      <p:sp>
        <p:nvSpPr>
          <p:cNvPr id="12" name="文本框 11">
            <a:extLst>
              <a:ext uri="{FF2B5EF4-FFF2-40B4-BE49-F238E27FC236}">
                <a16:creationId xmlns:a16="http://schemas.microsoft.com/office/drawing/2014/main" id="{DC5D53B3-7197-A740-BCB4-4ACB4178AFCF}"/>
              </a:ext>
            </a:extLst>
          </p:cNvPr>
          <p:cNvSpPr txBox="1"/>
          <p:nvPr/>
        </p:nvSpPr>
        <p:spPr>
          <a:xfrm>
            <a:off x="314962" y="673672"/>
            <a:ext cx="4962716" cy="954107"/>
          </a:xfrm>
          <a:prstGeom prst="rect">
            <a:avLst/>
          </a:prstGeom>
          <a:noFill/>
        </p:spPr>
        <p:txBody>
          <a:bodyPr wrap="square">
            <a:spAutoFit/>
          </a:bodyPr>
          <a:lstStyle/>
          <a:p>
            <a:endParaRPr lang="en-US" altLang="zh-CN" sz="2000" b="1" dirty="0">
              <a:solidFill>
                <a:srgbClr val="101214"/>
              </a:solidFill>
              <a:latin typeface="PingFang SC"/>
            </a:endParaRPr>
          </a:p>
          <a:p>
            <a:r>
              <a:rPr lang="zh-CN" altLang="en-US" b="1" dirty="0">
                <a:latin typeface="NimbusRomNo9L-Medi"/>
              </a:rPr>
              <a:t>轨迹数据：</a:t>
            </a:r>
            <a:r>
              <a:rPr lang="en-US" altLang="zh-CN" b="1" dirty="0">
                <a:latin typeface="NimbusRomNo9L-Medi"/>
              </a:rPr>
              <a:t>Agent</a:t>
            </a:r>
            <a:r>
              <a:rPr lang="zh-CN" altLang="en-US" b="1" dirty="0">
                <a:latin typeface="NimbusRomNo9L-Medi"/>
              </a:rPr>
              <a:t>通过推理和工具调用成功完成复杂任务的多轮对话文本。</a:t>
            </a:r>
            <a:endParaRPr lang="en-US" altLang="zh-CN" b="1" dirty="0">
              <a:latin typeface="NimbusRomNo9L-Medi"/>
            </a:endParaRPr>
          </a:p>
        </p:txBody>
      </p:sp>
      <p:pic>
        <p:nvPicPr>
          <p:cNvPr id="6" name="图片 5" descr="文本&#10;&#10;描述已自动生成">
            <a:extLst>
              <a:ext uri="{FF2B5EF4-FFF2-40B4-BE49-F238E27FC236}">
                <a16:creationId xmlns:a16="http://schemas.microsoft.com/office/drawing/2014/main" id="{879479E4-108B-714A-8524-64BC3A5976B1}"/>
              </a:ext>
            </a:extLst>
          </p:cNvPr>
          <p:cNvPicPr>
            <a:picLocks noChangeAspect="1"/>
          </p:cNvPicPr>
          <p:nvPr/>
        </p:nvPicPr>
        <p:blipFill>
          <a:blip r:embed="rId3"/>
          <a:stretch>
            <a:fillRect/>
          </a:stretch>
        </p:blipFill>
        <p:spPr>
          <a:xfrm>
            <a:off x="314962" y="1809483"/>
            <a:ext cx="6590210" cy="4285519"/>
          </a:xfrm>
          <a:prstGeom prst="rect">
            <a:avLst/>
          </a:prstGeom>
        </p:spPr>
      </p:pic>
      <p:pic>
        <p:nvPicPr>
          <p:cNvPr id="13" name="图片 12" descr="图形用户界面, 文本, 应用程序&#10;&#10;描述已自动生成">
            <a:extLst>
              <a:ext uri="{FF2B5EF4-FFF2-40B4-BE49-F238E27FC236}">
                <a16:creationId xmlns:a16="http://schemas.microsoft.com/office/drawing/2014/main" id="{D6BA013E-A64D-5D44-A444-648976DC9EFA}"/>
              </a:ext>
            </a:extLst>
          </p:cNvPr>
          <p:cNvPicPr>
            <a:picLocks noChangeAspect="1"/>
          </p:cNvPicPr>
          <p:nvPr/>
        </p:nvPicPr>
        <p:blipFill>
          <a:blip r:embed="rId4"/>
          <a:stretch>
            <a:fillRect/>
          </a:stretch>
        </p:blipFill>
        <p:spPr>
          <a:xfrm>
            <a:off x="7339597" y="2102068"/>
            <a:ext cx="4737232" cy="3566034"/>
          </a:xfrm>
          <a:prstGeom prst="rect">
            <a:avLst/>
          </a:prstGeom>
        </p:spPr>
      </p:pic>
    </p:spTree>
    <p:extLst>
      <p:ext uri="{BB962C8B-B14F-4D97-AF65-F5344CB8AC3E}">
        <p14:creationId xmlns:p14="http://schemas.microsoft.com/office/powerpoint/2010/main" val="4029741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A17F977-CE31-4AD1-8601-45058F1B44D6}"/>
              </a:ext>
            </a:extLst>
          </p:cNvPr>
          <p:cNvSpPr txBox="1"/>
          <p:nvPr/>
        </p:nvSpPr>
        <p:spPr>
          <a:xfrm>
            <a:off x="89991" y="259898"/>
            <a:ext cx="11859201" cy="461665"/>
          </a:xfrm>
          <a:prstGeom prst="rect">
            <a:avLst/>
          </a:prstGeom>
          <a:noFill/>
        </p:spPr>
        <p:txBody>
          <a:bodyPr wrap="square">
            <a:spAutoFit/>
          </a:bodyPr>
          <a:lstStyle/>
          <a:p>
            <a:r>
              <a:rPr lang="en-US" altLang="zh-CN" sz="2400" b="1" dirty="0" err="1">
                <a:solidFill>
                  <a:srgbClr val="121212"/>
                </a:solidFill>
                <a:latin typeface="-apple-system"/>
              </a:rPr>
              <a:t>MultiReAct</a:t>
            </a:r>
            <a:r>
              <a:rPr lang="zh-CN" altLang="en-US" sz="2400" b="1" dirty="0">
                <a:solidFill>
                  <a:srgbClr val="121212"/>
                </a:solidFill>
                <a:latin typeface="-apple-system"/>
              </a:rPr>
              <a:t> </a:t>
            </a:r>
            <a:r>
              <a:rPr lang="en-US" altLang="zh-CN" sz="2400" b="1" dirty="0">
                <a:solidFill>
                  <a:srgbClr val="121212"/>
                </a:solidFill>
                <a:latin typeface="-apple-system"/>
              </a:rPr>
              <a:t>(ICLR 2024</a:t>
            </a:r>
            <a:r>
              <a:rPr lang="zh-CN" altLang="en-US" sz="2400" b="1" dirty="0">
                <a:solidFill>
                  <a:srgbClr val="121212"/>
                </a:solidFill>
                <a:latin typeface="-apple-system"/>
              </a:rPr>
              <a:t> </a:t>
            </a:r>
            <a:r>
              <a:rPr lang="en-US" altLang="zh-CN" sz="2400" b="1" i="0" u="none" strike="noStrike" baseline="0" dirty="0">
                <a:latin typeface="NimbusRomNo9L-Medi"/>
              </a:rPr>
              <a:t>submission</a:t>
            </a:r>
            <a:r>
              <a:rPr lang="en-US" altLang="zh-CN" sz="2400" b="1" dirty="0">
                <a:solidFill>
                  <a:srgbClr val="121212"/>
                </a:solidFill>
                <a:latin typeface="-apple-system"/>
              </a:rPr>
              <a:t>)</a:t>
            </a:r>
          </a:p>
        </p:txBody>
      </p:sp>
      <p:sp>
        <p:nvSpPr>
          <p:cNvPr id="12" name="文本框 11">
            <a:extLst>
              <a:ext uri="{FF2B5EF4-FFF2-40B4-BE49-F238E27FC236}">
                <a16:creationId xmlns:a16="http://schemas.microsoft.com/office/drawing/2014/main" id="{DC5D53B3-7197-A740-BCB4-4ACB4178AFCF}"/>
              </a:ext>
            </a:extLst>
          </p:cNvPr>
          <p:cNvSpPr txBox="1"/>
          <p:nvPr/>
        </p:nvSpPr>
        <p:spPr>
          <a:xfrm>
            <a:off x="335454" y="490730"/>
            <a:ext cx="5580041" cy="6247864"/>
          </a:xfrm>
          <a:prstGeom prst="rect">
            <a:avLst/>
          </a:prstGeom>
          <a:noFill/>
        </p:spPr>
        <p:txBody>
          <a:bodyPr wrap="square">
            <a:spAutoFit/>
          </a:bodyPr>
          <a:lstStyle/>
          <a:p>
            <a:endParaRPr lang="en-US" altLang="zh-CN" sz="2000" b="1" dirty="0">
              <a:solidFill>
                <a:srgbClr val="101214"/>
              </a:solidFill>
              <a:latin typeface="PingFang SC"/>
            </a:endParaRPr>
          </a:p>
          <a:p>
            <a:r>
              <a:rPr lang="en-US" altLang="zh-CN" b="1" dirty="0">
                <a:latin typeface="NimbusRomNo9L-Medi"/>
              </a:rPr>
              <a:t>Idea</a:t>
            </a:r>
            <a:r>
              <a:rPr lang="zh-CN" altLang="en-US" b="1" dirty="0">
                <a:latin typeface="NimbusRomNo9L-Medi"/>
              </a:rPr>
              <a:t>：嵌入式</a:t>
            </a:r>
            <a:r>
              <a:rPr lang="en-US" altLang="zh-CN" b="1" dirty="0">
                <a:latin typeface="NimbusRomNo9L-Medi"/>
              </a:rPr>
              <a:t>Agent</a:t>
            </a:r>
            <a:r>
              <a:rPr lang="zh-CN" altLang="en-US" b="1" dirty="0">
                <a:latin typeface="NimbusRomNo9L-Medi"/>
              </a:rPr>
              <a:t>，解决用抽象指令描述（演示视频）的长期任务</a:t>
            </a:r>
            <a:endParaRPr lang="en-US" altLang="zh-CN" b="1" dirty="0">
              <a:latin typeface="NimbusRomNo9L-Medi"/>
            </a:endParaRPr>
          </a:p>
          <a:p>
            <a:endParaRPr lang="en-US" altLang="zh-CN" b="1" dirty="0">
              <a:latin typeface="NimbusRomNo9L-Medi"/>
            </a:endParaRPr>
          </a:p>
          <a:p>
            <a:r>
              <a:rPr lang="zh-CN" altLang="en-US" b="1" i="0" dirty="0">
                <a:solidFill>
                  <a:srgbClr val="121212"/>
                </a:solidFill>
                <a:effectLst/>
                <a:latin typeface="-apple-system"/>
              </a:rPr>
              <a:t>子指令集生成</a:t>
            </a:r>
            <a:endParaRPr lang="en-US" altLang="zh-CN" b="1" i="0" dirty="0">
              <a:solidFill>
                <a:srgbClr val="121212"/>
              </a:solidFill>
              <a:effectLst/>
              <a:latin typeface="-apple-system"/>
            </a:endParaRPr>
          </a:p>
          <a:p>
            <a:r>
              <a:rPr lang="zh-CN" altLang="en-US" dirty="0">
                <a:latin typeface="NimbusRomNo9L-Medi"/>
              </a:rPr>
              <a:t>通过</a:t>
            </a:r>
            <a:r>
              <a:rPr lang="en-US" altLang="zh-CN" dirty="0">
                <a:latin typeface="NimbusRomNo9L-Medi"/>
              </a:rPr>
              <a:t>VLM</a:t>
            </a:r>
            <a:r>
              <a:rPr lang="zh-CN" altLang="en-US" dirty="0">
                <a:latin typeface="NimbusRomNo9L-Medi"/>
              </a:rPr>
              <a:t>（</a:t>
            </a:r>
            <a:r>
              <a:rPr lang="en-US" altLang="zh-CN" dirty="0">
                <a:latin typeface="NimbusRomNo9L-Medi"/>
              </a:rPr>
              <a:t>Visual-Language</a:t>
            </a:r>
            <a:r>
              <a:rPr lang="zh-CN" altLang="en-US" dirty="0">
                <a:latin typeface="NimbusRomNo9L-Medi"/>
              </a:rPr>
              <a:t> </a:t>
            </a:r>
            <a:r>
              <a:rPr lang="en-US" altLang="zh-CN" dirty="0">
                <a:latin typeface="NimbusRomNo9L-Medi"/>
              </a:rPr>
              <a:t>Model</a:t>
            </a:r>
            <a:r>
              <a:rPr lang="zh-CN" altLang="en-US" dirty="0">
                <a:latin typeface="NimbusRomNo9L-Medi"/>
              </a:rPr>
              <a:t>）将示例视频转换为子指令集。</a:t>
            </a:r>
            <a:r>
              <a:rPr lang="en-US" altLang="zh-CN" dirty="0">
                <a:latin typeface="NimbusRomNo9L-Medi"/>
              </a:rPr>
              <a:t>VLM</a:t>
            </a:r>
            <a:r>
              <a:rPr lang="zh-CN" altLang="en-US" dirty="0">
                <a:latin typeface="NimbusRomNo9L-Medi"/>
              </a:rPr>
              <a:t>在下游任务上进行过微调。</a:t>
            </a:r>
            <a:endParaRPr lang="en-US" altLang="zh-CN" dirty="0">
              <a:latin typeface="NimbusRomNo9L-Medi"/>
            </a:endParaRPr>
          </a:p>
          <a:p>
            <a:endParaRPr lang="en-US" altLang="zh-CN" dirty="0">
              <a:latin typeface="NimbusRomNo9L-Medi"/>
            </a:endParaRPr>
          </a:p>
          <a:p>
            <a:r>
              <a:rPr lang="zh-CN" altLang="en-US" b="1" dirty="0">
                <a:solidFill>
                  <a:srgbClr val="121212"/>
                </a:solidFill>
                <a:latin typeface="-apple-system"/>
              </a:rPr>
              <a:t>目标</a:t>
            </a:r>
            <a:endParaRPr lang="en-US" altLang="zh-CN" b="1" dirty="0">
              <a:solidFill>
                <a:srgbClr val="121212"/>
              </a:solidFill>
              <a:latin typeface="-apple-system"/>
            </a:endParaRPr>
          </a:p>
          <a:p>
            <a:r>
              <a:rPr lang="zh-CN" altLang="en-US" dirty="0">
                <a:latin typeface="NimbusRomNo9L-Medi"/>
              </a:rPr>
              <a:t>合理的使用子指令集完成示例视频演示的任务。</a:t>
            </a:r>
            <a:endParaRPr lang="en-US" altLang="zh-CN" dirty="0">
              <a:latin typeface="NimbusRomNo9L-Medi"/>
            </a:endParaRPr>
          </a:p>
          <a:p>
            <a:endParaRPr lang="en-US" altLang="zh-CN" dirty="0">
              <a:latin typeface="NimbusRomNo9L-Medi"/>
            </a:endParaRPr>
          </a:p>
          <a:p>
            <a:r>
              <a:rPr lang="zh-CN" altLang="en-US" b="1" dirty="0">
                <a:solidFill>
                  <a:srgbClr val="121212"/>
                </a:solidFill>
                <a:latin typeface="-apple-system"/>
              </a:rPr>
              <a:t>过程</a:t>
            </a:r>
            <a:endParaRPr lang="en-US" altLang="zh-CN" b="1" dirty="0">
              <a:solidFill>
                <a:srgbClr val="121212"/>
              </a:solidFill>
              <a:latin typeface="-apple-system"/>
            </a:endParaRPr>
          </a:p>
          <a:p>
            <a:r>
              <a:rPr lang="en-US" altLang="zh-CN" dirty="0" err="1">
                <a:latin typeface="NimbusRomNo9L-Medi"/>
              </a:rPr>
              <a:t>ReAct</a:t>
            </a:r>
            <a:r>
              <a:rPr lang="zh-CN" altLang="en-US" dirty="0">
                <a:latin typeface="NimbusRomNo9L-Medi"/>
              </a:rPr>
              <a:t>风格</a:t>
            </a:r>
            <a:endParaRPr lang="en-US" altLang="zh-CN" dirty="0">
              <a:latin typeface="NimbusRomNo9L-Medi"/>
            </a:endParaRPr>
          </a:p>
          <a:p>
            <a:r>
              <a:rPr lang="en-US" altLang="zh-CN" dirty="0">
                <a:latin typeface="NimbusRomNo9L-Medi"/>
              </a:rPr>
              <a:t>Thought</a:t>
            </a:r>
            <a:r>
              <a:rPr lang="zh-CN" altLang="en-US" dirty="0">
                <a:latin typeface="NimbusRomNo9L-Medi"/>
              </a:rPr>
              <a:t> </a:t>
            </a:r>
            <a:r>
              <a:rPr lang="en-US" altLang="zh-CN" dirty="0">
                <a:latin typeface="NimbusRomNo9L-Medi"/>
              </a:rPr>
              <a:t>+</a:t>
            </a:r>
            <a:r>
              <a:rPr lang="zh-CN" altLang="en-US" dirty="0">
                <a:latin typeface="NimbusRomNo9L-Medi"/>
              </a:rPr>
              <a:t> </a:t>
            </a:r>
            <a:r>
              <a:rPr lang="en-US" altLang="zh-CN" dirty="0">
                <a:latin typeface="NimbusRomNo9L-Medi"/>
              </a:rPr>
              <a:t>Action</a:t>
            </a:r>
            <a:r>
              <a:rPr lang="zh-CN" altLang="en-US" dirty="0">
                <a:latin typeface="NimbusRomNo9L-Medi"/>
              </a:rPr>
              <a:t> </a:t>
            </a:r>
            <a:r>
              <a:rPr lang="en-US" altLang="zh-CN" dirty="0">
                <a:latin typeface="NimbusRomNo9L-Medi"/>
              </a:rPr>
              <a:t>+</a:t>
            </a:r>
            <a:r>
              <a:rPr lang="zh-CN" altLang="en-US" dirty="0">
                <a:latin typeface="NimbusRomNo9L-Medi"/>
              </a:rPr>
              <a:t> </a:t>
            </a:r>
            <a:r>
              <a:rPr lang="en-US" altLang="zh-CN" dirty="0">
                <a:latin typeface="NimbusRomNo9L-Medi"/>
              </a:rPr>
              <a:t>Reward</a:t>
            </a:r>
          </a:p>
          <a:p>
            <a:endParaRPr lang="en-US" altLang="zh-CN" dirty="0">
              <a:latin typeface="NimbusRomNo9L-Medi"/>
            </a:endParaRPr>
          </a:p>
          <a:p>
            <a:r>
              <a:rPr lang="en-US" altLang="zh-CN" b="1" dirty="0">
                <a:solidFill>
                  <a:srgbClr val="121212"/>
                </a:solidFill>
                <a:latin typeface="-apple-system"/>
              </a:rPr>
              <a:t>Action</a:t>
            </a:r>
            <a:r>
              <a:rPr lang="zh-CN" altLang="en-US" b="1" dirty="0">
                <a:solidFill>
                  <a:srgbClr val="121212"/>
                </a:solidFill>
                <a:latin typeface="-apple-system"/>
              </a:rPr>
              <a:t>：</a:t>
            </a:r>
            <a:r>
              <a:rPr lang="en-US" altLang="zh-CN" b="1" dirty="0">
                <a:solidFill>
                  <a:srgbClr val="121212"/>
                </a:solidFill>
                <a:latin typeface="-apple-system"/>
              </a:rPr>
              <a:t>Policy</a:t>
            </a:r>
            <a:r>
              <a:rPr lang="zh-CN" altLang="en-US" b="1" dirty="0">
                <a:solidFill>
                  <a:srgbClr val="121212"/>
                </a:solidFill>
                <a:latin typeface="-apple-system"/>
              </a:rPr>
              <a:t> </a:t>
            </a:r>
            <a:r>
              <a:rPr lang="en-US" altLang="zh-CN" b="1" dirty="0">
                <a:solidFill>
                  <a:srgbClr val="121212"/>
                </a:solidFill>
                <a:latin typeface="-apple-system"/>
              </a:rPr>
              <a:t>Network</a:t>
            </a:r>
          </a:p>
          <a:p>
            <a:r>
              <a:rPr lang="zh-CN" altLang="en-US" dirty="0">
                <a:latin typeface="NimbusRomNo9L-Medi"/>
              </a:rPr>
              <a:t>函数映射，执行指令并得到执行结果。</a:t>
            </a:r>
            <a:endParaRPr lang="en-US" altLang="zh-CN" dirty="0">
              <a:latin typeface="NimbusRomNo9L-Medi"/>
            </a:endParaRPr>
          </a:p>
          <a:p>
            <a:endParaRPr lang="en-US" altLang="zh-CN" dirty="0">
              <a:latin typeface="NimbusRomNo9L-Medi"/>
            </a:endParaRPr>
          </a:p>
          <a:p>
            <a:r>
              <a:rPr lang="en-US" altLang="zh-CN" b="1" dirty="0">
                <a:solidFill>
                  <a:srgbClr val="121212"/>
                </a:solidFill>
                <a:latin typeface="-apple-system"/>
              </a:rPr>
              <a:t>Reward</a:t>
            </a:r>
            <a:r>
              <a:rPr lang="zh-CN" altLang="en-US" b="1" dirty="0">
                <a:solidFill>
                  <a:srgbClr val="121212"/>
                </a:solidFill>
                <a:latin typeface="-apple-system"/>
              </a:rPr>
              <a:t>：多模态奖励模型</a:t>
            </a:r>
            <a:endParaRPr lang="en-US" altLang="zh-CN" b="1" i="0" dirty="0">
              <a:solidFill>
                <a:srgbClr val="121212"/>
              </a:solidFill>
              <a:effectLst/>
              <a:latin typeface="-apple-system"/>
            </a:endParaRPr>
          </a:p>
          <a:p>
            <a:r>
              <a:rPr lang="en-US" altLang="zh-CN" dirty="0">
                <a:latin typeface="NimbusRomNo9L-Medi"/>
              </a:rPr>
              <a:t>CLIP</a:t>
            </a:r>
            <a:r>
              <a:rPr lang="zh-CN" altLang="en-US" dirty="0">
                <a:latin typeface="NimbusRomNo9L-Medi"/>
              </a:rPr>
              <a:t>作为奖励模型，评估每一个子指令是否执行正确，只执行使奖励上升的子指令。及时发现错误</a:t>
            </a:r>
            <a:endParaRPr lang="en-US" altLang="zh-CN" dirty="0">
              <a:latin typeface="NimbusRomNo9L-Medi"/>
            </a:endParaRPr>
          </a:p>
          <a:p>
            <a:endParaRPr lang="en-US" altLang="zh-CN" sz="2000" b="1" dirty="0">
              <a:solidFill>
                <a:srgbClr val="101214"/>
              </a:solidFill>
              <a:latin typeface="PingFang SC"/>
            </a:endParaRPr>
          </a:p>
        </p:txBody>
      </p:sp>
      <p:pic>
        <p:nvPicPr>
          <p:cNvPr id="3" name="图片 2" descr="日程表&#10;&#10;描述已自动生成">
            <a:extLst>
              <a:ext uri="{FF2B5EF4-FFF2-40B4-BE49-F238E27FC236}">
                <a16:creationId xmlns:a16="http://schemas.microsoft.com/office/drawing/2014/main" id="{6738B5E5-CF21-6841-A240-71ADB006D007}"/>
              </a:ext>
            </a:extLst>
          </p:cNvPr>
          <p:cNvPicPr>
            <a:picLocks noChangeAspect="1"/>
          </p:cNvPicPr>
          <p:nvPr/>
        </p:nvPicPr>
        <p:blipFill>
          <a:blip r:embed="rId3"/>
          <a:stretch>
            <a:fillRect/>
          </a:stretch>
        </p:blipFill>
        <p:spPr>
          <a:xfrm>
            <a:off x="6642861" y="0"/>
            <a:ext cx="4578966" cy="2605021"/>
          </a:xfrm>
          <a:prstGeom prst="rect">
            <a:avLst/>
          </a:prstGeom>
        </p:spPr>
      </p:pic>
      <p:pic>
        <p:nvPicPr>
          <p:cNvPr id="8" name="图片 7" descr="文本&#10;&#10;描述已自动生成">
            <a:extLst>
              <a:ext uri="{FF2B5EF4-FFF2-40B4-BE49-F238E27FC236}">
                <a16:creationId xmlns:a16="http://schemas.microsoft.com/office/drawing/2014/main" id="{042C1869-A6F0-7D48-9A23-59771C0A9F03}"/>
              </a:ext>
            </a:extLst>
          </p:cNvPr>
          <p:cNvPicPr>
            <a:picLocks noChangeAspect="1"/>
          </p:cNvPicPr>
          <p:nvPr/>
        </p:nvPicPr>
        <p:blipFill rotWithShape="1">
          <a:blip r:embed="rId4"/>
          <a:srcRect t="3429" b="4966"/>
          <a:stretch/>
        </p:blipFill>
        <p:spPr>
          <a:xfrm>
            <a:off x="5746401" y="2504792"/>
            <a:ext cx="6202791" cy="3947172"/>
          </a:xfrm>
          <a:prstGeom prst="rect">
            <a:avLst/>
          </a:prstGeom>
        </p:spPr>
      </p:pic>
    </p:spTree>
    <p:extLst>
      <p:ext uri="{BB962C8B-B14F-4D97-AF65-F5344CB8AC3E}">
        <p14:creationId xmlns:p14="http://schemas.microsoft.com/office/powerpoint/2010/main" val="2772721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A17F977-CE31-4AD1-8601-45058F1B44D6}"/>
              </a:ext>
            </a:extLst>
          </p:cNvPr>
          <p:cNvSpPr txBox="1"/>
          <p:nvPr/>
        </p:nvSpPr>
        <p:spPr>
          <a:xfrm>
            <a:off x="89991" y="259898"/>
            <a:ext cx="11859201" cy="461665"/>
          </a:xfrm>
          <a:prstGeom prst="rect">
            <a:avLst/>
          </a:prstGeom>
          <a:noFill/>
        </p:spPr>
        <p:txBody>
          <a:bodyPr wrap="square">
            <a:spAutoFit/>
          </a:bodyPr>
          <a:lstStyle/>
          <a:p>
            <a:r>
              <a:rPr lang="en-US" altLang="zh-CN" sz="2400" b="1" dirty="0">
                <a:solidFill>
                  <a:srgbClr val="121212"/>
                </a:solidFill>
                <a:latin typeface="-apple-system"/>
              </a:rPr>
              <a:t>DORAEMONGPT</a:t>
            </a:r>
            <a:r>
              <a:rPr lang="zh-CN" altLang="en-US" sz="2400" b="1" dirty="0">
                <a:solidFill>
                  <a:srgbClr val="121212"/>
                </a:solidFill>
                <a:latin typeface="-apple-system"/>
              </a:rPr>
              <a:t> </a:t>
            </a:r>
            <a:r>
              <a:rPr lang="en-US" altLang="zh-CN" sz="2400" b="1" dirty="0">
                <a:solidFill>
                  <a:srgbClr val="121212"/>
                </a:solidFill>
                <a:latin typeface="-apple-system"/>
              </a:rPr>
              <a:t>(ICLR 2024</a:t>
            </a:r>
            <a:r>
              <a:rPr lang="zh-CN" altLang="en-US" sz="2400" b="1" dirty="0">
                <a:solidFill>
                  <a:srgbClr val="121212"/>
                </a:solidFill>
                <a:latin typeface="-apple-system"/>
              </a:rPr>
              <a:t> </a:t>
            </a:r>
            <a:r>
              <a:rPr lang="en-US" altLang="zh-CN" sz="2400" b="1" i="0" u="none" strike="noStrike" baseline="0" dirty="0">
                <a:latin typeface="NimbusRomNo9L-Medi"/>
              </a:rPr>
              <a:t>submission</a:t>
            </a:r>
            <a:r>
              <a:rPr lang="en-US" altLang="zh-CN" sz="2400" b="1" dirty="0">
                <a:solidFill>
                  <a:srgbClr val="121212"/>
                </a:solidFill>
                <a:latin typeface="-apple-system"/>
              </a:rPr>
              <a:t>)</a:t>
            </a:r>
          </a:p>
        </p:txBody>
      </p:sp>
      <p:sp>
        <p:nvSpPr>
          <p:cNvPr id="12" name="文本框 11">
            <a:extLst>
              <a:ext uri="{FF2B5EF4-FFF2-40B4-BE49-F238E27FC236}">
                <a16:creationId xmlns:a16="http://schemas.microsoft.com/office/drawing/2014/main" id="{DC5D53B3-7197-A740-BCB4-4ACB4178AFCF}"/>
              </a:ext>
            </a:extLst>
          </p:cNvPr>
          <p:cNvSpPr txBox="1"/>
          <p:nvPr/>
        </p:nvSpPr>
        <p:spPr>
          <a:xfrm>
            <a:off x="314961" y="673672"/>
            <a:ext cx="11520283" cy="2923877"/>
          </a:xfrm>
          <a:prstGeom prst="rect">
            <a:avLst/>
          </a:prstGeom>
          <a:noFill/>
        </p:spPr>
        <p:txBody>
          <a:bodyPr wrap="square">
            <a:spAutoFit/>
          </a:bodyPr>
          <a:lstStyle/>
          <a:p>
            <a:endParaRPr lang="en-US" altLang="zh-CN" sz="2000" b="1" dirty="0">
              <a:solidFill>
                <a:srgbClr val="101214"/>
              </a:solidFill>
              <a:latin typeface="PingFang SC"/>
            </a:endParaRPr>
          </a:p>
          <a:p>
            <a:r>
              <a:rPr lang="en-US" altLang="zh-CN" b="1" dirty="0">
                <a:latin typeface="NimbusRomNo9L-Medi"/>
              </a:rPr>
              <a:t>Idea</a:t>
            </a:r>
            <a:r>
              <a:rPr lang="zh-CN" altLang="en-US" b="1" dirty="0">
                <a:latin typeface="NimbusRomNo9L-Medi"/>
              </a:rPr>
              <a:t>：专注于视频任务的多模态</a:t>
            </a:r>
            <a:r>
              <a:rPr lang="en-US" altLang="zh-CN" b="1" dirty="0">
                <a:latin typeface="NimbusRomNo9L-Medi"/>
              </a:rPr>
              <a:t>Agent</a:t>
            </a:r>
          </a:p>
          <a:p>
            <a:endParaRPr lang="en-US" altLang="zh-CN" b="1" dirty="0">
              <a:latin typeface="NimbusRomNo9L-Medi"/>
            </a:endParaRPr>
          </a:p>
          <a:p>
            <a:r>
              <a:rPr lang="zh-CN" altLang="en-US" b="1" i="0" dirty="0">
                <a:solidFill>
                  <a:srgbClr val="121212"/>
                </a:solidFill>
                <a:effectLst/>
                <a:latin typeface="-apple-system"/>
              </a:rPr>
              <a:t>解构视频</a:t>
            </a:r>
            <a:endParaRPr lang="en-US" altLang="zh-CN" b="1" i="0" dirty="0">
              <a:solidFill>
                <a:srgbClr val="121212"/>
              </a:solidFill>
              <a:effectLst/>
              <a:latin typeface="-apple-system"/>
            </a:endParaRPr>
          </a:p>
          <a:p>
            <a:r>
              <a:rPr lang="zh-CN" altLang="en-US" dirty="0">
                <a:latin typeface="NimbusRomNo9L-Medi"/>
              </a:rPr>
              <a:t>将视频内容分解为时间信息和空间信息，存入数据库</a:t>
            </a:r>
            <a:endParaRPr lang="en-US" altLang="zh-CN" dirty="0">
              <a:latin typeface="NimbusRomNo9L-Medi"/>
            </a:endParaRPr>
          </a:p>
          <a:p>
            <a:endParaRPr lang="en-US" altLang="zh-CN" dirty="0">
              <a:latin typeface="NimbusRomNo9L-Medi"/>
            </a:endParaRPr>
          </a:p>
          <a:p>
            <a:r>
              <a:rPr lang="zh-CN" altLang="en-US" b="1" i="0" dirty="0">
                <a:solidFill>
                  <a:srgbClr val="121212"/>
                </a:solidFill>
                <a:effectLst/>
                <a:latin typeface="-apple-system"/>
              </a:rPr>
              <a:t>定义查询工具</a:t>
            </a:r>
            <a:endParaRPr lang="en-US" altLang="zh-CN" b="1" i="0" dirty="0">
              <a:solidFill>
                <a:srgbClr val="121212"/>
              </a:solidFill>
              <a:effectLst/>
              <a:latin typeface="-apple-system"/>
            </a:endParaRPr>
          </a:p>
          <a:p>
            <a:r>
              <a:rPr lang="zh-CN" altLang="en-US" dirty="0">
                <a:latin typeface="NimbusRomNo9L-Medi"/>
              </a:rPr>
              <a:t>内部查询工具：将任务需求分类（</a:t>
            </a:r>
            <a:r>
              <a:rPr lang="en-US" altLang="zh-CN" dirty="0">
                <a:latin typeface="NimbusRomNo9L-Medi"/>
              </a:rPr>
              <a:t>Why, How...</a:t>
            </a:r>
            <a:r>
              <a:rPr lang="zh-CN" altLang="en-US" dirty="0">
                <a:latin typeface="NimbusRomNo9L-Medi"/>
              </a:rPr>
              <a:t>）转换为数据库查询语句</a:t>
            </a:r>
            <a:endParaRPr lang="en-US" altLang="zh-CN" dirty="0">
              <a:latin typeface="NimbusRomNo9L-Medi"/>
            </a:endParaRPr>
          </a:p>
          <a:p>
            <a:r>
              <a:rPr lang="zh-CN" altLang="en-US" dirty="0">
                <a:latin typeface="NimbusRomNo9L-Medi"/>
              </a:rPr>
              <a:t>外部查询工具：搜索引擎</a:t>
            </a:r>
            <a:r>
              <a:rPr lang="en-US" altLang="zh-CN" dirty="0">
                <a:latin typeface="NimbusRomNo9L-Medi"/>
              </a:rPr>
              <a:t>API</a:t>
            </a:r>
          </a:p>
          <a:p>
            <a:endParaRPr lang="en-US" altLang="zh-CN" sz="2000" b="1" dirty="0">
              <a:solidFill>
                <a:srgbClr val="101214"/>
              </a:solidFill>
              <a:latin typeface="PingFang SC"/>
            </a:endParaRPr>
          </a:p>
        </p:txBody>
      </p:sp>
      <p:pic>
        <p:nvPicPr>
          <p:cNvPr id="3" name="图片 2" descr="图示&#10;&#10;描述已自动生成">
            <a:extLst>
              <a:ext uri="{FF2B5EF4-FFF2-40B4-BE49-F238E27FC236}">
                <a16:creationId xmlns:a16="http://schemas.microsoft.com/office/drawing/2014/main" id="{7936F2FB-C9AC-2C44-9540-97ED55E35379}"/>
              </a:ext>
            </a:extLst>
          </p:cNvPr>
          <p:cNvPicPr>
            <a:picLocks noChangeAspect="1"/>
          </p:cNvPicPr>
          <p:nvPr/>
        </p:nvPicPr>
        <p:blipFill>
          <a:blip r:embed="rId3"/>
          <a:stretch>
            <a:fillRect/>
          </a:stretch>
        </p:blipFill>
        <p:spPr>
          <a:xfrm>
            <a:off x="1079500" y="3429000"/>
            <a:ext cx="9436100" cy="3324340"/>
          </a:xfrm>
          <a:prstGeom prst="rect">
            <a:avLst/>
          </a:prstGeom>
        </p:spPr>
      </p:pic>
    </p:spTree>
    <p:extLst>
      <p:ext uri="{BB962C8B-B14F-4D97-AF65-F5344CB8AC3E}">
        <p14:creationId xmlns:p14="http://schemas.microsoft.com/office/powerpoint/2010/main" val="3683584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A17F977-CE31-4AD1-8601-45058F1B44D6}"/>
              </a:ext>
            </a:extLst>
          </p:cNvPr>
          <p:cNvSpPr txBox="1"/>
          <p:nvPr/>
        </p:nvSpPr>
        <p:spPr>
          <a:xfrm>
            <a:off x="89991" y="259898"/>
            <a:ext cx="11859201" cy="461665"/>
          </a:xfrm>
          <a:prstGeom prst="rect">
            <a:avLst/>
          </a:prstGeom>
          <a:noFill/>
        </p:spPr>
        <p:txBody>
          <a:bodyPr wrap="square">
            <a:spAutoFit/>
          </a:bodyPr>
          <a:lstStyle/>
          <a:p>
            <a:r>
              <a:rPr lang="en-US" altLang="zh-CN" sz="2400" b="1" dirty="0">
                <a:solidFill>
                  <a:srgbClr val="121212"/>
                </a:solidFill>
                <a:latin typeface="-apple-system"/>
              </a:rPr>
              <a:t>DORAEMONGPT</a:t>
            </a:r>
            <a:r>
              <a:rPr lang="zh-CN" altLang="en-US" sz="2400" b="1" dirty="0">
                <a:solidFill>
                  <a:srgbClr val="121212"/>
                </a:solidFill>
                <a:latin typeface="-apple-system"/>
              </a:rPr>
              <a:t> </a:t>
            </a:r>
            <a:r>
              <a:rPr lang="en-US" altLang="zh-CN" sz="2400" b="1" dirty="0">
                <a:solidFill>
                  <a:srgbClr val="121212"/>
                </a:solidFill>
                <a:latin typeface="-apple-system"/>
              </a:rPr>
              <a:t>(ICLR 2024</a:t>
            </a:r>
            <a:r>
              <a:rPr lang="zh-CN" altLang="en-US" sz="2400" b="1" dirty="0">
                <a:solidFill>
                  <a:srgbClr val="121212"/>
                </a:solidFill>
                <a:latin typeface="-apple-system"/>
              </a:rPr>
              <a:t> </a:t>
            </a:r>
            <a:r>
              <a:rPr lang="en-US" altLang="zh-CN" sz="2400" b="1" i="0" u="none" strike="noStrike" baseline="0" dirty="0">
                <a:latin typeface="NimbusRomNo9L-Medi"/>
              </a:rPr>
              <a:t>submission</a:t>
            </a:r>
            <a:r>
              <a:rPr lang="en-US" altLang="zh-CN" sz="2400" b="1" dirty="0">
                <a:solidFill>
                  <a:srgbClr val="121212"/>
                </a:solidFill>
                <a:latin typeface="-apple-system"/>
              </a:rPr>
              <a:t>)</a:t>
            </a:r>
          </a:p>
        </p:txBody>
      </p:sp>
      <p:sp>
        <p:nvSpPr>
          <p:cNvPr id="12" name="文本框 11">
            <a:extLst>
              <a:ext uri="{FF2B5EF4-FFF2-40B4-BE49-F238E27FC236}">
                <a16:creationId xmlns:a16="http://schemas.microsoft.com/office/drawing/2014/main" id="{DC5D53B3-7197-A740-BCB4-4ACB4178AFCF}"/>
              </a:ext>
            </a:extLst>
          </p:cNvPr>
          <p:cNvSpPr txBox="1"/>
          <p:nvPr/>
        </p:nvSpPr>
        <p:spPr>
          <a:xfrm>
            <a:off x="314962" y="673672"/>
            <a:ext cx="4962716" cy="954107"/>
          </a:xfrm>
          <a:prstGeom prst="rect">
            <a:avLst/>
          </a:prstGeom>
          <a:noFill/>
        </p:spPr>
        <p:txBody>
          <a:bodyPr wrap="square">
            <a:spAutoFit/>
          </a:bodyPr>
          <a:lstStyle/>
          <a:p>
            <a:endParaRPr lang="en-US" altLang="zh-CN" dirty="0">
              <a:latin typeface="NimbusRomNo9L-Medi"/>
            </a:endParaRPr>
          </a:p>
          <a:p>
            <a:r>
              <a:rPr lang="zh-CN" altLang="en-US" b="1" dirty="0">
                <a:solidFill>
                  <a:srgbClr val="121212"/>
                </a:solidFill>
                <a:latin typeface="-apple-system"/>
              </a:rPr>
              <a:t>内部调度：</a:t>
            </a:r>
            <a:r>
              <a:rPr lang="en-US" altLang="zh-CN" b="1" dirty="0" err="1">
                <a:latin typeface="NimbusRomNo9L-Medi"/>
              </a:rPr>
              <a:t>ReAct</a:t>
            </a:r>
            <a:r>
              <a:rPr lang="zh-CN" altLang="en-US" b="1" dirty="0">
                <a:latin typeface="NimbusRomNo9L-Medi"/>
              </a:rPr>
              <a:t> </a:t>
            </a:r>
            <a:r>
              <a:rPr lang="en-US" altLang="zh-CN" b="1" dirty="0">
                <a:latin typeface="NimbusRomNo9L-Medi"/>
              </a:rPr>
              <a:t>+</a:t>
            </a:r>
            <a:r>
              <a:rPr lang="zh-CN" altLang="en-US" b="1" dirty="0">
                <a:latin typeface="NimbusRomNo9L-Medi"/>
              </a:rPr>
              <a:t> </a:t>
            </a:r>
            <a:r>
              <a:rPr lang="en-US" altLang="zh-CN" b="1" dirty="0">
                <a:latin typeface="NimbusRomNo9L-Medi"/>
              </a:rPr>
              <a:t>tree</a:t>
            </a:r>
            <a:r>
              <a:rPr lang="zh-CN" altLang="en-US" b="1" dirty="0">
                <a:latin typeface="NimbusRomNo9L-Medi"/>
              </a:rPr>
              <a:t> </a:t>
            </a:r>
            <a:r>
              <a:rPr lang="en-US" altLang="zh-CN" b="1" dirty="0">
                <a:latin typeface="NimbusRomNo9L-Medi"/>
              </a:rPr>
              <a:t>of</a:t>
            </a:r>
            <a:r>
              <a:rPr lang="zh-CN" altLang="en-US" b="1" dirty="0">
                <a:latin typeface="NimbusRomNo9L-Medi"/>
              </a:rPr>
              <a:t> </a:t>
            </a:r>
            <a:r>
              <a:rPr lang="en-US" altLang="zh-CN" b="1" dirty="0">
                <a:latin typeface="NimbusRomNo9L-Medi"/>
              </a:rPr>
              <a:t>thought</a:t>
            </a:r>
          </a:p>
          <a:p>
            <a:endParaRPr lang="en-US" altLang="zh-CN" sz="2000" b="1" dirty="0">
              <a:solidFill>
                <a:srgbClr val="101214"/>
              </a:solidFill>
              <a:latin typeface="PingFang SC"/>
            </a:endParaRPr>
          </a:p>
        </p:txBody>
      </p:sp>
      <p:pic>
        <p:nvPicPr>
          <p:cNvPr id="8" name="图片 7" descr="日程表&#10;&#10;描述已自动生成">
            <a:extLst>
              <a:ext uri="{FF2B5EF4-FFF2-40B4-BE49-F238E27FC236}">
                <a16:creationId xmlns:a16="http://schemas.microsoft.com/office/drawing/2014/main" id="{236DBB0B-8FDF-3A43-B2AB-4732D8FC377B}"/>
              </a:ext>
            </a:extLst>
          </p:cNvPr>
          <p:cNvPicPr>
            <a:picLocks noChangeAspect="1"/>
          </p:cNvPicPr>
          <p:nvPr/>
        </p:nvPicPr>
        <p:blipFill>
          <a:blip r:embed="rId3"/>
          <a:stretch>
            <a:fillRect/>
          </a:stretch>
        </p:blipFill>
        <p:spPr>
          <a:xfrm>
            <a:off x="1856509" y="1322253"/>
            <a:ext cx="8215116" cy="5421977"/>
          </a:xfrm>
          <a:prstGeom prst="rect">
            <a:avLst/>
          </a:prstGeom>
        </p:spPr>
      </p:pic>
    </p:spTree>
    <p:extLst>
      <p:ext uri="{BB962C8B-B14F-4D97-AF65-F5344CB8AC3E}">
        <p14:creationId xmlns:p14="http://schemas.microsoft.com/office/powerpoint/2010/main" val="36849187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A17F977-CE31-4AD1-8601-45058F1B44D6}"/>
              </a:ext>
            </a:extLst>
          </p:cNvPr>
          <p:cNvSpPr txBox="1"/>
          <p:nvPr/>
        </p:nvSpPr>
        <p:spPr>
          <a:xfrm>
            <a:off x="89991" y="259898"/>
            <a:ext cx="11859201" cy="461665"/>
          </a:xfrm>
          <a:prstGeom prst="rect">
            <a:avLst/>
          </a:prstGeom>
          <a:noFill/>
        </p:spPr>
        <p:txBody>
          <a:bodyPr wrap="square">
            <a:spAutoFit/>
          </a:bodyPr>
          <a:lstStyle/>
          <a:p>
            <a:r>
              <a:rPr lang="en-US" altLang="zh-CN" sz="2400" b="1" dirty="0">
                <a:solidFill>
                  <a:srgbClr val="121212"/>
                </a:solidFill>
                <a:latin typeface="-apple-system"/>
              </a:rPr>
              <a:t>AVIS</a:t>
            </a:r>
            <a:r>
              <a:rPr lang="zh-CN" altLang="en-US" sz="2400" b="1" dirty="0">
                <a:solidFill>
                  <a:srgbClr val="121212"/>
                </a:solidFill>
                <a:latin typeface="-apple-system"/>
              </a:rPr>
              <a:t> </a:t>
            </a:r>
            <a:r>
              <a:rPr lang="en-US" altLang="zh-CN" sz="2400" b="1" dirty="0">
                <a:solidFill>
                  <a:srgbClr val="121212"/>
                </a:solidFill>
                <a:latin typeface="-apple-system"/>
              </a:rPr>
              <a:t>(NIPS</a:t>
            </a:r>
            <a:r>
              <a:rPr lang="zh-CN" altLang="en-US" sz="2400" b="1" dirty="0">
                <a:solidFill>
                  <a:srgbClr val="121212"/>
                </a:solidFill>
                <a:latin typeface="-apple-system"/>
              </a:rPr>
              <a:t> </a:t>
            </a:r>
            <a:r>
              <a:rPr lang="en-US" altLang="zh-CN" sz="2400" b="1" dirty="0">
                <a:solidFill>
                  <a:srgbClr val="121212"/>
                </a:solidFill>
                <a:latin typeface="-apple-system"/>
              </a:rPr>
              <a:t>2023)</a:t>
            </a:r>
          </a:p>
        </p:txBody>
      </p:sp>
      <p:sp>
        <p:nvSpPr>
          <p:cNvPr id="12" name="文本框 11">
            <a:extLst>
              <a:ext uri="{FF2B5EF4-FFF2-40B4-BE49-F238E27FC236}">
                <a16:creationId xmlns:a16="http://schemas.microsoft.com/office/drawing/2014/main" id="{DC5D53B3-7197-A740-BCB4-4ACB4178AFCF}"/>
              </a:ext>
            </a:extLst>
          </p:cNvPr>
          <p:cNvSpPr txBox="1"/>
          <p:nvPr/>
        </p:nvSpPr>
        <p:spPr>
          <a:xfrm>
            <a:off x="314961" y="673672"/>
            <a:ext cx="3134821" cy="4278094"/>
          </a:xfrm>
          <a:prstGeom prst="rect">
            <a:avLst/>
          </a:prstGeom>
          <a:noFill/>
        </p:spPr>
        <p:txBody>
          <a:bodyPr wrap="square">
            <a:spAutoFit/>
          </a:bodyPr>
          <a:lstStyle/>
          <a:p>
            <a:endParaRPr lang="en-US" altLang="zh-CN" sz="2000" b="1" dirty="0">
              <a:solidFill>
                <a:srgbClr val="101214"/>
              </a:solidFill>
              <a:latin typeface="PingFang SC"/>
            </a:endParaRPr>
          </a:p>
          <a:p>
            <a:r>
              <a:rPr lang="en-US" altLang="zh-CN" b="1" dirty="0">
                <a:latin typeface="NimbusRomNo9L-Medi"/>
              </a:rPr>
              <a:t>Idea</a:t>
            </a:r>
            <a:r>
              <a:rPr lang="zh-CN" altLang="en-US" b="1" dirty="0">
                <a:latin typeface="NimbusRomNo9L-Medi"/>
              </a:rPr>
              <a:t>：使用外部工具（搜索引擎）解决图像问答问题（</a:t>
            </a:r>
            <a:r>
              <a:rPr lang="en-US" altLang="zh-CN" b="1" dirty="0">
                <a:latin typeface="NimbusRomNo9L-Medi"/>
              </a:rPr>
              <a:t>VQA</a:t>
            </a:r>
            <a:r>
              <a:rPr lang="zh-CN" altLang="en-US" b="1" dirty="0">
                <a:latin typeface="NimbusRomNo9L-Medi"/>
              </a:rPr>
              <a:t>）</a:t>
            </a:r>
            <a:endParaRPr lang="en-US" altLang="zh-CN" b="1" dirty="0">
              <a:latin typeface="NimbusRomNo9L-Medi"/>
            </a:endParaRPr>
          </a:p>
          <a:p>
            <a:endParaRPr lang="en-US" altLang="zh-CN" b="1" dirty="0">
              <a:latin typeface="NimbusRomNo9L-Medi"/>
            </a:endParaRPr>
          </a:p>
          <a:p>
            <a:r>
              <a:rPr lang="en-US" altLang="zh-CN" b="1" dirty="0">
                <a:solidFill>
                  <a:srgbClr val="121212"/>
                </a:solidFill>
                <a:latin typeface="-apple-system"/>
              </a:rPr>
              <a:t>Tools</a:t>
            </a:r>
            <a:r>
              <a:rPr lang="zh-CN" altLang="en-US" b="1" dirty="0">
                <a:solidFill>
                  <a:srgbClr val="121212"/>
                </a:solidFill>
                <a:latin typeface="-apple-system"/>
              </a:rPr>
              <a:t> </a:t>
            </a:r>
            <a:r>
              <a:rPr lang="en-US" altLang="zh-CN" b="1" dirty="0">
                <a:solidFill>
                  <a:srgbClr val="121212"/>
                </a:solidFill>
                <a:latin typeface="-apple-system"/>
              </a:rPr>
              <a:t>+</a:t>
            </a:r>
            <a:r>
              <a:rPr lang="zh-CN" altLang="en-US" b="1" dirty="0">
                <a:solidFill>
                  <a:srgbClr val="121212"/>
                </a:solidFill>
                <a:latin typeface="-apple-system"/>
              </a:rPr>
              <a:t> </a:t>
            </a:r>
            <a:r>
              <a:rPr lang="en-US" altLang="zh-CN" b="1" dirty="0">
                <a:solidFill>
                  <a:srgbClr val="121212"/>
                </a:solidFill>
                <a:latin typeface="-apple-system"/>
              </a:rPr>
              <a:t>Search Engine + </a:t>
            </a:r>
            <a:r>
              <a:rPr lang="en-US" altLang="zh-CN" b="1" dirty="0" err="1">
                <a:solidFill>
                  <a:srgbClr val="121212"/>
                </a:solidFill>
                <a:latin typeface="-apple-system"/>
              </a:rPr>
              <a:t>ReAct</a:t>
            </a:r>
            <a:endParaRPr lang="en-US" altLang="zh-CN" b="1" dirty="0">
              <a:solidFill>
                <a:srgbClr val="121212"/>
              </a:solidFill>
              <a:latin typeface="-apple-system"/>
            </a:endParaRPr>
          </a:p>
          <a:p>
            <a:endParaRPr lang="en-US" altLang="zh-CN" b="1" i="0" dirty="0">
              <a:solidFill>
                <a:srgbClr val="121212"/>
              </a:solidFill>
              <a:effectLst/>
              <a:latin typeface="-apple-system"/>
            </a:endParaRPr>
          </a:p>
          <a:p>
            <a:r>
              <a:rPr lang="en-US" altLang="zh-CN" b="1" dirty="0">
                <a:solidFill>
                  <a:srgbClr val="121212"/>
                </a:solidFill>
                <a:latin typeface="-apple-system"/>
              </a:rPr>
              <a:t>Planner</a:t>
            </a:r>
          </a:p>
          <a:p>
            <a:r>
              <a:rPr lang="zh-CN" altLang="en-US" dirty="0">
                <a:solidFill>
                  <a:srgbClr val="121212"/>
                </a:solidFill>
                <a:latin typeface="-apple-system"/>
              </a:rPr>
              <a:t>决定下一步的行为</a:t>
            </a:r>
            <a:endParaRPr lang="en-US" altLang="zh-CN" dirty="0">
              <a:solidFill>
                <a:srgbClr val="121212"/>
              </a:solidFill>
              <a:latin typeface="-apple-system"/>
            </a:endParaRPr>
          </a:p>
          <a:p>
            <a:endParaRPr lang="en-US" altLang="zh-CN" b="1" dirty="0">
              <a:solidFill>
                <a:srgbClr val="121212"/>
              </a:solidFill>
              <a:latin typeface="-apple-system"/>
            </a:endParaRPr>
          </a:p>
          <a:p>
            <a:r>
              <a:rPr lang="en-US" altLang="zh-CN" b="1" i="0" dirty="0">
                <a:solidFill>
                  <a:srgbClr val="121212"/>
                </a:solidFill>
                <a:effectLst/>
                <a:latin typeface="-apple-system"/>
              </a:rPr>
              <a:t>Working Memory</a:t>
            </a:r>
          </a:p>
          <a:p>
            <a:r>
              <a:rPr lang="zh-CN" altLang="en-US" dirty="0">
                <a:solidFill>
                  <a:srgbClr val="121212"/>
                </a:solidFill>
                <a:latin typeface="-apple-system"/>
              </a:rPr>
              <a:t>保存</a:t>
            </a:r>
            <a:r>
              <a:rPr lang="en-US" altLang="zh-CN" dirty="0">
                <a:solidFill>
                  <a:srgbClr val="121212"/>
                </a:solidFill>
                <a:latin typeface="-apple-system"/>
              </a:rPr>
              <a:t>API</a:t>
            </a:r>
            <a:r>
              <a:rPr lang="zh-CN" altLang="en-US" dirty="0">
                <a:solidFill>
                  <a:srgbClr val="121212"/>
                </a:solidFill>
                <a:latin typeface="-apple-system"/>
              </a:rPr>
              <a:t>和工具的执行结果</a:t>
            </a:r>
            <a:endParaRPr lang="en-US" altLang="zh-CN" dirty="0">
              <a:solidFill>
                <a:srgbClr val="121212"/>
              </a:solidFill>
              <a:latin typeface="-apple-system"/>
            </a:endParaRPr>
          </a:p>
          <a:p>
            <a:endParaRPr lang="en-US" altLang="zh-CN" b="1" i="0" dirty="0">
              <a:solidFill>
                <a:srgbClr val="121212"/>
              </a:solidFill>
              <a:effectLst/>
              <a:latin typeface="-apple-system"/>
            </a:endParaRPr>
          </a:p>
          <a:p>
            <a:r>
              <a:rPr lang="en-US" altLang="zh-CN" b="1" dirty="0">
                <a:solidFill>
                  <a:srgbClr val="121212"/>
                </a:solidFill>
                <a:latin typeface="-apple-system"/>
              </a:rPr>
              <a:t>Reasoner</a:t>
            </a:r>
          </a:p>
          <a:p>
            <a:r>
              <a:rPr lang="zh-CN" altLang="en-US" dirty="0">
                <a:solidFill>
                  <a:srgbClr val="121212"/>
                </a:solidFill>
                <a:latin typeface="-apple-system"/>
              </a:rPr>
              <a:t>判断当前信息是否足够生成最终答案</a:t>
            </a:r>
            <a:endParaRPr lang="en-US" altLang="zh-CN" dirty="0">
              <a:solidFill>
                <a:srgbClr val="121212"/>
              </a:solidFill>
              <a:latin typeface="-apple-system"/>
            </a:endParaRPr>
          </a:p>
        </p:txBody>
      </p:sp>
      <p:pic>
        <p:nvPicPr>
          <p:cNvPr id="5" name="图片 4" descr="图示&#10;&#10;描述已自动生成">
            <a:extLst>
              <a:ext uri="{FF2B5EF4-FFF2-40B4-BE49-F238E27FC236}">
                <a16:creationId xmlns:a16="http://schemas.microsoft.com/office/drawing/2014/main" id="{160A6BF7-E3B6-4441-8ECD-332BB4AC07B8}"/>
              </a:ext>
            </a:extLst>
          </p:cNvPr>
          <p:cNvPicPr>
            <a:picLocks noChangeAspect="1"/>
          </p:cNvPicPr>
          <p:nvPr/>
        </p:nvPicPr>
        <p:blipFill>
          <a:blip r:embed="rId3"/>
          <a:stretch>
            <a:fillRect/>
          </a:stretch>
        </p:blipFill>
        <p:spPr>
          <a:xfrm>
            <a:off x="3317926" y="4103302"/>
            <a:ext cx="3311416" cy="2494800"/>
          </a:xfrm>
          <a:prstGeom prst="rect">
            <a:avLst/>
          </a:prstGeom>
        </p:spPr>
      </p:pic>
      <p:pic>
        <p:nvPicPr>
          <p:cNvPr id="8" name="图片 7" descr="日程表&#10;&#10;描述已自动生成">
            <a:extLst>
              <a:ext uri="{FF2B5EF4-FFF2-40B4-BE49-F238E27FC236}">
                <a16:creationId xmlns:a16="http://schemas.microsoft.com/office/drawing/2014/main" id="{6093F9AD-1FDB-E242-BA48-0C161C7DAD4A}"/>
              </a:ext>
            </a:extLst>
          </p:cNvPr>
          <p:cNvPicPr>
            <a:picLocks noChangeAspect="1"/>
          </p:cNvPicPr>
          <p:nvPr/>
        </p:nvPicPr>
        <p:blipFill>
          <a:blip r:embed="rId4"/>
          <a:stretch>
            <a:fillRect/>
          </a:stretch>
        </p:blipFill>
        <p:spPr>
          <a:xfrm>
            <a:off x="6629342" y="213170"/>
            <a:ext cx="5544820" cy="6431659"/>
          </a:xfrm>
          <a:prstGeom prst="rect">
            <a:avLst/>
          </a:prstGeom>
        </p:spPr>
      </p:pic>
    </p:spTree>
    <p:extLst>
      <p:ext uri="{BB962C8B-B14F-4D97-AF65-F5344CB8AC3E}">
        <p14:creationId xmlns:p14="http://schemas.microsoft.com/office/powerpoint/2010/main" val="2213613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753FAD-1A46-4C5F-821B-E985B9503228}"/>
              </a:ext>
            </a:extLst>
          </p:cNvPr>
          <p:cNvSpPr>
            <a:spLocks noGrp="1"/>
          </p:cNvSpPr>
          <p:nvPr>
            <p:ph type="ctrTitle"/>
          </p:nvPr>
        </p:nvSpPr>
        <p:spPr>
          <a:xfrm>
            <a:off x="-124691" y="2143614"/>
            <a:ext cx="12458699" cy="1789758"/>
          </a:xfrm>
        </p:spPr>
        <p:txBody>
          <a:bodyPr>
            <a:normAutofit fontScale="90000"/>
          </a:bodyPr>
          <a:lstStyle/>
          <a:p>
            <a:pPr>
              <a:lnSpc>
                <a:spcPct val="150000"/>
              </a:lnSpc>
            </a:pPr>
            <a:r>
              <a:rPr lang="en-US" altLang="zh-CN" sz="6600" b="1" dirty="0"/>
              <a:t>Image2txt</a:t>
            </a:r>
            <a:r>
              <a:rPr lang="zh-CN" altLang="en-US" sz="6600" b="1" dirty="0"/>
              <a:t> </a:t>
            </a:r>
            <a:r>
              <a:rPr lang="en-US" altLang="zh-CN" sz="6600" b="1" dirty="0"/>
              <a:t>+Tools</a:t>
            </a:r>
            <a:r>
              <a:rPr lang="zh-CN" altLang="en-US" sz="6600" b="1" dirty="0"/>
              <a:t> </a:t>
            </a:r>
            <a:r>
              <a:rPr lang="en-US" altLang="zh-CN" sz="6600" b="1" dirty="0"/>
              <a:t>+</a:t>
            </a:r>
            <a:r>
              <a:rPr lang="zh-CN" altLang="en-US" sz="6600" b="1" dirty="0"/>
              <a:t> </a:t>
            </a:r>
            <a:r>
              <a:rPr lang="en-US" altLang="zh-CN" sz="6600" b="1" dirty="0"/>
              <a:t>Planners</a:t>
            </a:r>
            <a:r>
              <a:rPr lang="zh-CN" altLang="en-US" sz="6600" b="1" dirty="0"/>
              <a:t> </a:t>
            </a:r>
            <a:r>
              <a:rPr lang="en-US" altLang="zh-CN" sz="6600" b="1" dirty="0"/>
              <a:t>+</a:t>
            </a:r>
            <a:r>
              <a:rPr lang="zh-CN" altLang="en-US" sz="6600" b="1" dirty="0"/>
              <a:t> </a:t>
            </a:r>
            <a:r>
              <a:rPr lang="en-US" altLang="zh-CN" sz="6600" b="1" dirty="0" err="1"/>
              <a:t>ReAct</a:t>
            </a:r>
            <a:endParaRPr lang="zh-CN" altLang="en-US" sz="4400" b="1" i="1" dirty="0"/>
          </a:p>
        </p:txBody>
      </p:sp>
    </p:spTree>
    <p:extLst>
      <p:ext uri="{BB962C8B-B14F-4D97-AF65-F5344CB8AC3E}">
        <p14:creationId xmlns:p14="http://schemas.microsoft.com/office/powerpoint/2010/main" val="3309050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753FAD-1A46-4C5F-821B-E985B9503228}"/>
              </a:ext>
            </a:extLst>
          </p:cNvPr>
          <p:cNvSpPr>
            <a:spLocks noGrp="1"/>
          </p:cNvSpPr>
          <p:nvPr>
            <p:ph type="ctrTitle"/>
          </p:nvPr>
        </p:nvSpPr>
        <p:spPr>
          <a:xfrm>
            <a:off x="-124691" y="2143614"/>
            <a:ext cx="12458699" cy="1789758"/>
          </a:xfrm>
        </p:spPr>
        <p:txBody>
          <a:bodyPr>
            <a:normAutofit fontScale="90000"/>
          </a:bodyPr>
          <a:lstStyle/>
          <a:p>
            <a:pPr>
              <a:lnSpc>
                <a:spcPct val="150000"/>
              </a:lnSpc>
            </a:pPr>
            <a:r>
              <a:rPr lang="en-US" altLang="zh-CN" sz="6600" b="1" dirty="0"/>
              <a:t>Generative</a:t>
            </a:r>
            <a:r>
              <a:rPr lang="zh-CN" altLang="en-US" sz="6600" b="1" dirty="0"/>
              <a:t> </a:t>
            </a:r>
            <a:r>
              <a:rPr lang="en-US" altLang="zh-CN" sz="6600" b="1" dirty="0"/>
              <a:t>Agent</a:t>
            </a:r>
            <a:r>
              <a:rPr lang="zh-CN" altLang="en-US" sz="6600" b="1" dirty="0"/>
              <a:t> </a:t>
            </a:r>
            <a:r>
              <a:rPr lang="en-US" altLang="zh-CN" sz="6600" b="1" dirty="0"/>
              <a:t>Expert</a:t>
            </a:r>
            <a:br>
              <a:rPr lang="en-US" altLang="zh-CN" sz="6600" b="1" dirty="0"/>
            </a:br>
            <a:r>
              <a:rPr lang="en-US" altLang="zh-CN" sz="4400" b="1" i="1" dirty="0"/>
              <a:t>Utilize</a:t>
            </a:r>
            <a:r>
              <a:rPr lang="zh-CN" altLang="en-US" sz="4400" b="1" i="1" dirty="0"/>
              <a:t> </a:t>
            </a:r>
            <a:r>
              <a:rPr lang="en-US" altLang="zh-CN" sz="4400" b="1" i="1" dirty="0"/>
              <a:t>Human-like Intelligence to Handle Domain Task</a:t>
            </a:r>
            <a:endParaRPr lang="zh-CN" altLang="en-US" sz="4400" b="1" i="1" dirty="0"/>
          </a:p>
        </p:txBody>
      </p:sp>
    </p:spTree>
    <p:extLst>
      <p:ext uri="{BB962C8B-B14F-4D97-AF65-F5344CB8AC3E}">
        <p14:creationId xmlns:p14="http://schemas.microsoft.com/office/powerpoint/2010/main" val="831605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副标题 2">
            <a:extLst>
              <a:ext uri="{FF2B5EF4-FFF2-40B4-BE49-F238E27FC236}">
                <a16:creationId xmlns:a16="http://schemas.microsoft.com/office/drawing/2014/main" id="{FFB520FD-0689-4B37-B572-412F1260330B}"/>
              </a:ext>
            </a:extLst>
          </p:cNvPr>
          <p:cNvSpPr>
            <a:spLocks noGrp="1"/>
          </p:cNvSpPr>
          <p:nvPr>
            <p:ph type="subTitle" idx="1"/>
          </p:nvPr>
        </p:nvSpPr>
        <p:spPr>
          <a:xfrm>
            <a:off x="4427495" y="1292807"/>
            <a:ext cx="7588832" cy="2406310"/>
          </a:xfrm>
        </p:spPr>
        <p:txBody>
          <a:bodyPr/>
          <a:lstStyle/>
          <a:p>
            <a:pPr algn="l"/>
            <a:r>
              <a:rPr lang="zh-CN" altLang="en-US" sz="3200" b="1" dirty="0"/>
              <a:t>陈宇昕</a:t>
            </a:r>
            <a:endParaRPr lang="en-US" altLang="zh-CN" sz="3200" b="1" dirty="0"/>
          </a:p>
          <a:p>
            <a:pPr algn="l"/>
            <a:r>
              <a:rPr lang="zh-CN" altLang="en-US" dirty="0"/>
              <a:t>新加坡国立大学研一在读</a:t>
            </a:r>
            <a:endParaRPr lang="en-US" altLang="zh-CN" dirty="0"/>
          </a:p>
          <a:p>
            <a:pPr algn="l"/>
            <a:r>
              <a:rPr lang="en-US" altLang="zh-CN" dirty="0" err="1"/>
              <a:t>NExT</a:t>
            </a:r>
            <a:r>
              <a:rPr lang="en-US" altLang="zh-CN" dirty="0"/>
              <a:t>++ </a:t>
            </a:r>
            <a:r>
              <a:rPr lang="zh-CN" altLang="en-US" dirty="0"/>
              <a:t>实习生（</a:t>
            </a:r>
            <a:r>
              <a:rPr lang="en-US" altLang="zh-CN" dirty="0"/>
              <a:t>Mentor</a:t>
            </a:r>
            <a:r>
              <a:rPr lang="zh-CN" altLang="en-US" dirty="0"/>
              <a:t>：张岸）</a:t>
            </a:r>
            <a:endParaRPr lang="en-US" altLang="zh-CN" dirty="0"/>
          </a:p>
          <a:p>
            <a:pPr algn="l"/>
            <a:endParaRPr lang="en-US" altLang="zh-CN" dirty="0"/>
          </a:p>
          <a:p>
            <a:pPr algn="l"/>
            <a:r>
              <a:rPr lang="zh-CN" altLang="en-US" dirty="0"/>
              <a:t>研究兴趣：</a:t>
            </a:r>
            <a:r>
              <a:rPr lang="en-US" altLang="zh-CN" dirty="0"/>
              <a:t>Recommender System</a:t>
            </a:r>
            <a:r>
              <a:rPr lang="zh-CN" altLang="en-US" dirty="0"/>
              <a:t>、</a:t>
            </a:r>
            <a:r>
              <a:rPr lang="en-US" altLang="zh-CN" dirty="0"/>
              <a:t>AI Agents</a:t>
            </a:r>
            <a:endParaRPr lang="zh-CN" altLang="en-US" dirty="0"/>
          </a:p>
        </p:txBody>
      </p:sp>
      <p:pic>
        <p:nvPicPr>
          <p:cNvPr id="3" name="图片 2" descr="男人和女人站在海边&#10;&#10;描述已自动生成">
            <a:extLst>
              <a:ext uri="{FF2B5EF4-FFF2-40B4-BE49-F238E27FC236}">
                <a16:creationId xmlns:a16="http://schemas.microsoft.com/office/drawing/2014/main" id="{A7DC6541-DEF4-114B-B291-AAC6FB3057E0}"/>
              </a:ext>
            </a:extLst>
          </p:cNvPr>
          <p:cNvPicPr>
            <a:picLocks noChangeAspect="1"/>
          </p:cNvPicPr>
          <p:nvPr/>
        </p:nvPicPr>
        <p:blipFill rotWithShape="1">
          <a:blip r:embed="rId3"/>
          <a:srcRect l="12500" r="13636"/>
          <a:stretch/>
        </p:blipFill>
        <p:spPr>
          <a:xfrm>
            <a:off x="448942" y="1155613"/>
            <a:ext cx="3415862" cy="3221945"/>
          </a:xfrm>
          <a:prstGeom prst="rect">
            <a:avLst/>
          </a:prstGeom>
        </p:spPr>
      </p:pic>
    </p:spTree>
    <p:extLst>
      <p:ext uri="{BB962C8B-B14F-4D97-AF65-F5344CB8AC3E}">
        <p14:creationId xmlns:p14="http://schemas.microsoft.com/office/powerpoint/2010/main" val="6780247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A17F977-CE31-4AD1-8601-45058F1B44D6}"/>
              </a:ext>
            </a:extLst>
          </p:cNvPr>
          <p:cNvSpPr txBox="1"/>
          <p:nvPr/>
        </p:nvSpPr>
        <p:spPr>
          <a:xfrm>
            <a:off x="89992" y="103004"/>
            <a:ext cx="10510428" cy="461665"/>
          </a:xfrm>
          <a:prstGeom prst="rect">
            <a:avLst/>
          </a:prstGeom>
          <a:noFill/>
        </p:spPr>
        <p:txBody>
          <a:bodyPr wrap="square">
            <a:spAutoFit/>
          </a:bodyPr>
          <a:lstStyle/>
          <a:p>
            <a:r>
              <a:rPr lang="en-US" altLang="zh-CN" sz="2400" b="1" dirty="0">
                <a:latin typeface="NimbusRomNo9L-Medi"/>
              </a:rPr>
              <a:t>Generative Agents</a:t>
            </a:r>
          </a:p>
        </p:txBody>
      </p:sp>
      <p:pic>
        <p:nvPicPr>
          <p:cNvPr id="8" name="图片 7">
            <a:extLst>
              <a:ext uri="{FF2B5EF4-FFF2-40B4-BE49-F238E27FC236}">
                <a16:creationId xmlns:a16="http://schemas.microsoft.com/office/drawing/2014/main" id="{A2D30D82-8EC6-43A7-89EE-6F54DABC9F09}"/>
              </a:ext>
            </a:extLst>
          </p:cNvPr>
          <p:cNvPicPr>
            <a:picLocks noChangeAspect="1"/>
          </p:cNvPicPr>
          <p:nvPr/>
        </p:nvPicPr>
        <p:blipFill>
          <a:blip r:embed="rId3"/>
          <a:stretch>
            <a:fillRect/>
          </a:stretch>
        </p:blipFill>
        <p:spPr>
          <a:xfrm>
            <a:off x="4078170" y="668750"/>
            <a:ext cx="7864633" cy="2651166"/>
          </a:xfrm>
          <a:prstGeom prst="rect">
            <a:avLst/>
          </a:prstGeom>
        </p:spPr>
      </p:pic>
      <p:pic>
        <p:nvPicPr>
          <p:cNvPr id="3" name="图片 2">
            <a:extLst>
              <a:ext uri="{FF2B5EF4-FFF2-40B4-BE49-F238E27FC236}">
                <a16:creationId xmlns:a16="http://schemas.microsoft.com/office/drawing/2014/main" id="{F2BFC537-D5FE-40EA-8A79-06237D1FE00E}"/>
              </a:ext>
            </a:extLst>
          </p:cNvPr>
          <p:cNvPicPr>
            <a:picLocks noChangeAspect="1"/>
          </p:cNvPicPr>
          <p:nvPr/>
        </p:nvPicPr>
        <p:blipFill>
          <a:blip r:embed="rId4"/>
          <a:stretch>
            <a:fillRect/>
          </a:stretch>
        </p:blipFill>
        <p:spPr>
          <a:xfrm>
            <a:off x="438981" y="980953"/>
            <a:ext cx="3639189" cy="2215448"/>
          </a:xfrm>
          <a:prstGeom prst="rect">
            <a:avLst/>
          </a:prstGeom>
        </p:spPr>
      </p:pic>
      <p:sp>
        <p:nvSpPr>
          <p:cNvPr id="5" name="文本框 4">
            <a:extLst>
              <a:ext uri="{FF2B5EF4-FFF2-40B4-BE49-F238E27FC236}">
                <a16:creationId xmlns:a16="http://schemas.microsoft.com/office/drawing/2014/main" id="{F4348E9F-9035-435A-A62C-32D10FC8C6FF}"/>
              </a:ext>
            </a:extLst>
          </p:cNvPr>
          <p:cNvSpPr txBox="1"/>
          <p:nvPr/>
        </p:nvSpPr>
        <p:spPr>
          <a:xfrm>
            <a:off x="365764" y="3507167"/>
            <a:ext cx="11281950" cy="3200876"/>
          </a:xfrm>
          <a:prstGeom prst="rect">
            <a:avLst/>
          </a:prstGeom>
          <a:noFill/>
        </p:spPr>
        <p:txBody>
          <a:bodyPr wrap="square">
            <a:spAutoFit/>
          </a:bodyPr>
          <a:lstStyle/>
          <a:p>
            <a:r>
              <a:rPr lang="en-US" altLang="zh-CN" sz="2000" b="1" dirty="0">
                <a:solidFill>
                  <a:srgbClr val="101214"/>
                </a:solidFill>
                <a:latin typeface="PingFang SC"/>
              </a:rPr>
              <a:t>Agents</a:t>
            </a:r>
            <a:r>
              <a:rPr lang="zh-CN" altLang="en-US" sz="2000" b="1" dirty="0">
                <a:solidFill>
                  <a:srgbClr val="101214"/>
                </a:solidFill>
                <a:latin typeface="PingFang SC"/>
              </a:rPr>
              <a:t>能力：</a:t>
            </a:r>
            <a:endParaRPr lang="en-US" altLang="zh-CN" sz="2000" b="1" dirty="0">
              <a:solidFill>
                <a:srgbClr val="101214"/>
              </a:solidFill>
              <a:latin typeface="PingFang SC"/>
            </a:endParaRPr>
          </a:p>
          <a:p>
            <a:endParaRPr lang="en-US" altLang="zh-CN" sz="2000" b="1" dirty="0">
              <a:solidFill>
                <a:srgbClr val="101214"/>
              </a:solidFill>
              <a:latin typeface="PingFang SC"/>
            </a:endParaRPr>
          </a:p>
          <a:p>
            <a:r>
              <a:rPr lang="en-US" altLang="zh-CN" b="1" i="0" dirty="0">
                <a:solidFill>
                  <a:srgbClr val="121212"/>
                </a:solidFill>
                <a:effectLst/>
                <a:latin typeface="-apple-system"/>
              </a:rPr>
              <a:t>Memory Stream</a:t>
            </a:r>
            <a:r>
              <a:rPr lang="zh-CN" altLang="en-US" b="1" i="0" dirty="0">
                <a:solidFill>
                  <a:srgbClr val="121212"/>
                </a:solidFill>
                <a:effectLst/>
                <a:latin typeface="-apple-system"/>
              </a:rPr>
              <a:t>：</a:t>
            </a:r>
            <a:r>
              <a:rPr lang="zh-CN" altLang="en-US" b="0" i="0" dirty="0">
                <a:solidFill>
                  <a:srgbClr val="121212"/>
                </a:solidFill>
                <a:effectLst/>
                <a:latin typeface="-apple-system"/>
              </a:rPr>
              <a:t>存储</a:t>
            </a:r>
            <a:r>
              <a:rPr lang="en-US" altLang="zh-CN" dirty="0">
                <a:solidFill>
                  <a:srgbClr val="121212"/>
                </a:solidFill>
                <a:latin typeface="-apple-system"/>
              </a:rPr>
              <a:t>agent</a:t>
            </a:r>
            <a:r>
              <a:rPr lang="zh-CN" altLang="en-US" b="0" i="0" dirty="0">
                <a:solidFill>
                  <a:srgbClr val="121212"/>
                </a:solidFill>
                <a:effectLst/>
                <a:latin typeface="-apple-system"/>
              </a:rPr>
              <a:t>的历史</a:t>
            </a:r>
            <a:r>
              <a:rPr lang="zh-CN" altLang="en-US" dirty="0">
                <a:solidFill>
                  <a:srgbClr val="121212"/>
                </a:solidFill>
                <a:latin typeface="-apple-system"/>
              </a:rPr>
              <a:t>行为</a:t>
            </a:r>
            <a:endParaRPr lang="en-US" altLang="zh-CN" b="0" i="0" dirty="0">
              <a:solidFill>
                <a:srgbClr val="121212"/>
              </a:solidFill>
              <a:effectLst/>
              <a:latin typeface="-apple-system"/>
            </a:endParaRPr>
          </a:p>
          <a:p>
            <a:r>
              <a:rPr lang="en-US" altLang="zh-CN" b="1" i="0" dirty="0">
                <a:solidFill>
                  <a:srgbClr val="101214"/>
                </a:solidFill>
                <a:effectLst/>
                <a:latin typeface="PingFang SC"/>
              </a:rPr>
              <a:t>Retrieve</a:t>
            </a:r>
            <a:r>
              <a:rPr lang="zh-CN" altLang="en-US" b="1" i="0" dirty="0">
                <a:solidFill>
                  <a:srgbClr val="101214"/>
                </a:solidFill>
                <a:effectLst/>
                <a:latin typeface="PingFang SC"/>
              </a:rPr>
              <a:t>：</a:t>
            </a:r>
            <a:r>
              <a:rPr lang="zh-CN" altLang="en-US" i="0" dirty="0">
                <a:solidFill>
                  <a:srgbClr val="101214"/>
                </a:solidFill>
                <a:effectLst/>
                <a:latin typeface="PingFang SC"/>
              </a:rPr>
              <a:t>取出与当前场景最相关</a:t>
            </a:r>
            <a:r>
              <a:rPr lang="zh-CN" altLang="en-US" dirty="0">
                <a:solidFill>
                  <a:srgbClr val="101214"/>
                </a:solidFill>
                <a:latin typeface="PingFang SC"/>
              </a:rPr>
              <a:t>的前</a:t>
            </a:r>
            <a:r>
              <a:rPr lang="en-US" altLang="zh-CN" dirty="0">
                <a:solidFill>
                  <a:srgbClr val="101214"/>
                </a:solidFill>
                <a:latin typeface="PingFang SC"/>
              </a:rPr>
              <a:t>k</a:t>
            </a:r>
            <a:r>
              <a:rPr lang="zh-CN" altLang="en-US" dirty="0">
                <a:solidFill>
                  <a:srgbClr val="101214"/>
                </a:solidFill>
                <a:latin typeface="PingFang SC"/>
              </a:rPr>
              <a:t>个记忆。</a:t>
            </a:r>
            <a:endParaRPr lang="en-US" altLang="zh-CN" dirty="0">
              <a:solidFill>
                <a:srgbClr val="101214"/>
              </a:solidFill>
              <a:latin typeface="PingFang SC"/>
            </a:endParaRPr>
          </a:p>
          <a:p>
            <a:r>
              <a:rPr lang="en-US" altLang="zh-CN" b="1" dirty="0">
                <a:solidFill>
                  <a:srgbClr val="101214"/>
                </a:solidFill>
                <a:latin typeface="PingFang SC"/>
              </a:rPr>
              <a:t>Reflect</a:t>
            </a:r>
            <a:r>
              <a:rPr lang="zh-CN" altLang="en-US" b="1" dirty="0">
                <a:solidFill>
                  <a:srgbClr val="101214"/>
                </a:solidFill>
                <a:latin typeface="PingFang SC"/>
              </a:rPr>
              <a:t>：</a:t>
            </a:r>
            <a:r>
              <a:rPr lang="zh-CN" altLang="en-US" dirty="0">
                <a:solidFill>
                  <a:srgbClr val="101214"/>
                </a:solidFill>
                <a:latin typeface="PingFang SC"/>
              </a:rPr>
              <a:t>根据历史记忆，生成更高层次的记忆总结</a:t>
            </a:r>
            <a:endParaRPr lang="en-US" altLang="zh-CN" dirty="0">
              <a:solidFill>
                <a:srgbClr val="101214"/>
              </a:solidFill>
              <a:latin typeface="PingFang SC"/>
            </a:endParaRPr>
          </a:p>
          <a:p>
            <a:r>
              <a:rPr lang="en-US" altLang="zh-CN" b="1" i="0" dirty="0">
                <a:solidFill>
                  <a:srgbClr val="101214"/>
                </a:solidFill>
                <a:effectLst/>
                <a:latin typeface="PingFang SC"/>
              </a:rPr>
              <a:t>Plan</a:t>
            </a:r>
            <a:r>
              <a:rPr lang="zh-CN" altLang="en-US" b="1" i="0" dirty="0">
                <a:solidFill>
                  <a:srgbClr val="101214"/>
                </a:solidFill>
                <a:effectLst/>
                <a:latin typeface="PingFang SC"/>
              </a:rPr>
              <a:t>：</a:t>
            </a:r>
            <a:r>
              <a:rPr lang="zh-CN" altLang="en-US" dirty="0">
                <a:solidFill>
                  <a:srgbClr val="101214"/>
                </a:solidFill>
                <a:latin typeface="PingFang SC"/>
              </a:rPr>
              <a:t>实时更新的行为规划</a:t>
            </a:r>
            <a:endParaRPr lang="en-US" altLang="zh-CN" dirty="0">
              <a:solidFill>
                <a:srgbClr val="101214"/>
              </a:solidFill>
              <a:latin typeface="PingFang SC"/>
            </a:endParaRPr>
          </a:p>
          <a:p>
            <a:endParaRPr lang="en-US" altLang="zh-CN" dirty="0">
              <a:solidFill>
                <a:srgbClr val="101214"/>
              </a:solidFill>
              <a:latin typeface="PingFang SC"/>
            </a:endParaRPr>
          </a:p>
          <a:p>
            <a:r>
              <a:rPr lang="zh-CN" altLang="en-US" dirty="0">
                <a:solidFill>
                  <a:srgbClr val="101214"/>
                </a:solidFill>
                <a:latin typeface="PingFang SC"/>
              </a:rPr>
              <a:t>为产生更合理的行为</a:t>
            </a:r>
            <a:endParaRPr lang="en-US" altLang="zh-CN" dirty="0">
              <a:solidFill>
                <a:srgbClr val="101214"/>
              </a:solidFill>
              <a:latin typeface="PingFang SC"/>
            </a:endParaRPr>
          </a:p>
          <a:p>
            <a:r>
              <a:rPr lang="en-US" altLang="zh-CN" b="1" i="0" dirty="0">
                <a:solidFill>
                  <a:srgbClr val="101214"/>
                </a:solidFill>
                <a:effectLst/>
                <a:latin typeface="PingFang SC"/>
              </a:rPr>
              <a:t>Action</a:t>
            </a:r>
            <a:r>
              <a:rPr lang="zh-CN" altLang="en-US" b="1" i="0" dirty="0">
                <a:solidFill>
                  <a:srgbClr val="101214"/>
                </a:solidFill>
                <a:effectLst/>
                <a:latin typeface="PingFang SC"/>
              </a:rPr>
              <a:t>：</a:t>
            </a:r>
            <a:r>
              <a:rPr lang="zh-CN" altLang="en-US" i="0" dirty="0">
                <a:solidFill>
                  <a:srgbClr val="101214"/>
                </a:solidFill>
                <a:effectLst/>
                <a:latin typeface="PingFang SC"/>
              </a:rPr>
              <a:t>根据</a:t>
            </a:r>
            <a:r>
              <a:rPr lang="zh-CN" altLang="en-US" b="1" i="0" dirty="0">
                <a:solidFill>
                  <a:srgbClr val="101214"/>
                </a:solidFill>
                <a:effectLst/>
                <a:latin typeface="PingFang SC"/>
              </a:rPr>
              <a:t>当前的观察</a:t>
            </a:r>
            <a:r>
              <a:rPr lang="zh-CN" altLang="en-US" i="0" dirty="0">
                <a:solidFill>
                  <a:srgbClr val="101214"/>
                </a:solidFill>
                <a:effectLst/>
                <a:latin typeface="PingFang SC"/>
              </a:rPr>
              <a:t>，</a:t>
            </a:r>
            <a:r>
              <a:rPr lang="zh-CN" altLang="en-US" b="1" i="0" dirty="0">
                <a:solidFill>
                  <a:srgbClr val="101214"/>
                </a:solidFill>
                <a:effectLst/>
                <a:latin typeface="PingFang SC"/>
              </a:rPr>
              <a:t>相关的记忆</a:t>
            </a:r>
            <a:r>
              <a:rPr lang="zh-CN" altLang="en-US" i="0" dirty="0">
                <a:solidFill>
                  <a:srgbClr val="101214"/>
                </a:solidFill>
                <a:effectLst/>
                <a:latin typeface="PingFang SC"/>
              </a:rPr>
              <a:t>和</a:t>
            </a:r>
            <a:r>
              <a:rPr lang="zh-CN" altLang="en-US" b="1" dirty="0">
                <a:solidFill>
                  <a:srgbClr val="101214"/>
                </a:solidFill>
                <a:latin typeface="PingFang SC"/>
              </a:rPr>
              <a:t>行为的规划</a:t>
            </a:r>
            <a:r>
              <a:rPr lang="zh-CN" altLang="en-US" i="0" dirty="0">
                <a:solidFill>
                  <a:srgbClr val="101214"/>
                </a:solidFill>
                <a:effectLst/>
                <a:latin typeface="PingFang SC"/>
              </a:rPr>
              <a:t>，做出下一步动作</a:t>
            </a:r>
            <a:endParaRPr lang="en-US" altLang="zh-CN" i="0" dirty="0">
              <a:solidFill>
                <a:srgbClr val="101214"/>
              </a:solidFill>
              <a:effectLst/>
              <a:latin typeface="PingFang SC"/>
            </a:endParaRPr>
          </a:p>
          <a:p>
            <a:endParaRPr lang="en-US" altLang="zh-CN" dirty="0">
              <a:solidFill>
                <a:srgbClr val="101214"/>
              </a:solidFill>
              <a:latin typeface="PingFang SC"/>
            </a:endParaRPr>
          </a:p>
          <a:p>
            <a:endParaRPr lang="en-US" altLang="zh-CN" i="0" dirty="0">
              <a:solidFill>
                <a:srgbClr val="101214"/>
              </a:solidFill>
              <a:effectLst/>
              <a:latin typeface="PingFang SC"/>
            </a:endParaRPr>
          </a:p>
        </p:txBody>
      </p:sp>
    </p:spTree>
    <p:extLst>
      <p:ext uri="{BB962C8B-B14F-4D97-AF65-F5344CB8AC3E}">
        <p14:creationId xmlns:p14="http://schemas.microsoft.com/office/powerpoint/2010/main" val="9886720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A17F977-CE31-4AD1-8601-45058F1B44D6}"/>
              </a:ext>
            </a:extLst>
          </p:cNvPr>
          <p:cNvSpPr txBox="1"/>
          <p:nvPr/>
        </p:nvSpPr>
        <p:spPr>
          <a:xfrm>
            <a:off x="89991" y="259898"/>
            <a:ext cx="11859201" cy="461665"/>
          </a:xfrm>
          <a:prstGeom prst="rect">
            <a:avLst/>
          </a:prstGeom>
          <a:noFill/>
        </p:spPr>
        <p:txBody>
          <a:bodyPr wrap="square">
            <a:spAutoFit/>
          </a:bodyPr>
          <a:lstStyle/>
          <a:p>
            <a:r>
              <a:rPr lang="en-US" altLang="zh-CN" sz="2400" b="1" dirty="0" err="1">
                <a:solidFill>
                  <a:srgbClr val="121212"/>
                </a:solidFill>
                <a:latin typeface="-apple-system"/>
              </a:rPr>
              <a:t>DiLu</a:t>
            </a:r>
            <a:r>
              <a:rPr lang="zh-CN" altLang="en-US" sz="2400" b="1" dirty="0">
                <a:solidFill>
                  <a:srgbClr val="121212"/>
                </a:solidFill>
                <a:latin typeface="-apple-system"/>
              </a:rPr>
              <a:t> </a:t>
            </a:r>
            <a:r>
              <a:rPr lang="en-US" altLang="zh-CN" sz="2400" b="1" dirty="0">
                <a:solidFill>
                  <a:srgbClr val="121212"/>
                </a:solidFill>
                <a:latin typeface="-apple-system"/>
              </a:rPr>
              <a:t>(ICLR 2024</a:t>
            </a:r>
            <a:r>
              <a:rPr lang="zh-CN" altLang="en-US" sz="2400" b="1" dirty="0">
                <a:solidFill>
                  <a:srgbClr val="121212"/>
                </a:solidFill>
                <a:latin typeface="-apple-system"/>
              </a:rPr>
              <a:t> </a:t>
            </a:r>
            <a:r>
              <a:rPr lang="en-US" altLang="zh-CN" sz="2400" b="1" i="0" u="none" strike="noStrike" baseline="0" dirty="0">
                <a:latin typeface="NimbusRomNo9L-Medi"/>
              </a:rPr>
              <a:t>submission</a:t>
            </a:r>
            <a:r>
              <a:rPr lang="en-US" altLang="zh-CN" sz="2400" b="1" dirty="0">
                <a:solidFill>
                  <a:srgbClr val="121212"/>
                </a:solidFill>
                <a:latin typeface="-apple-system"/>
              </a:rPr>
              <a:t>)</a:t>
            </a:r>
          </a:p>
        </p:txBody>
      </p:sp>
      <p:sp>
        <p:nvSpPr>
          <p:cNvPr id="12" name="文本框 11">
            <a:extLst>
              <a:ext uri="{FF2B5EF4-FFF2-40B4-BE49-F238E27FC236}">
                <a16:creationId xmlns:a16="http://schemas.microsoft.com/office/drawing/2014/main" id="{DC5D53B3-7197-A740-BCB4-4ACB4178AFCF}"/>
              </a:ext>
            </a:extLst>
          </p:cNvPr>
          <p:cNvSpPr txBox="1"/>
          <p:nvPr/>
        </p:nvSpPr>
        <p:spPr>
          <a:xfrm>
            <a:off x="314961" y="673672"/>
            <a:ext cx="4360948" cy="4278094"/>
          </a:xfrm>
          <a:prstGeom prst="rect">
            <a:avLst/>
          </a:prstGeom>
          <a:noFill/>
        </p:spPr>
        <p:txBody>
          <a:bodyPr wrap="square">
            <a:spAutoFit/>
          </a:bodyPr>
          <a:lstStyle/>
          <a:p>
            <a:endParaRPr lang="en-US" altLang="zh-CN" sz="2000" b="1" dirty="0">
              <a:solidFill>
                <a:srgbClr val="101214"/>
              </a:solidFill>
              <a:latin typeface="PingFang SC"/>
            </a:endParaRPr>
          </a:p>
          <a:p>
            <a:r>
              <a:rPr lang="en-US" altLang="zh-CN" b="1" dirty="0">
                <a:latin typeface="NimbusRomNo9L-Medi"/>
              </a:rPr>
              <a:t>Idea</a:t>
            </a:r>
            <a:r>
              <a:rPr lang="zh-CN" altLang="en-US" b="1" dirty="0">
                <a:latin typeface="NimbusRomNo9L-Medi"/>
              </a:rPr>
              <a:t>：自动驾驶场景下的</a:t>
            </a:r>
            <a:r>
              <a:rPr lang="en-US" altLang="zh-CN" b="1" dirty="0">
                <a:latin typeface="NimbusRomNo9L-Medi"/>
              </a:rPr>
              <a:t>Generative</a:t>
            </a:r>
            <a:r>
              <a:rPr lang="zh-CN" altLang="en-US" b="1" dirty="0">
                <a:latin typeface="NimbusRomNo9L-Medi"/>
              </a:rPr>
              <a:t> </a:t>
            </a:r>
            <a:r>
              <a:rPr lang="en-US" altLang="zh-CN" b="1" dirty="0">
                <a:latin typeface="NimbusRomNo9L-Medi"/>
              </a:rPr>
              <a:t>Agent</a:t>
            </a:r>
            <a:r>
              <a:rPr lang="zh-CN" altLang="en-US" b="1" dirty="0">
                <a:latin typeface="NimbusRomNo9L-Medi"/>
              </a:rPr>
              <a:t>，表现超过基于强化学习的方法。</a:t>
            </a:r>
            <a:endParaRPr lang="en-US" altLang="zh-CN" b="1" dirty="0">
              <a:latin typeface="NimbusRomNo9L-Medi"/>
            </a:endParaRPr>
          </a:p>
          <a:p>
            <a:endParaRPr lang="en-US" altLang="zh-CN" b="1" i="0" dirty="0">
              <a:solidFill>
                <a:srgbClr val="121212"/>
              </a:solidFill>
              <a:effectLst/>
              <a:latin typeface="-apple-system"/>
            </a:endParaRPr>
          </a:p>
          <a:p>
            <a:r>
              <a:rPr lang="zh-CN" altLang="en-US" b="1" dirty="0">
                <a:solidFill>
                  <a:srgbClr val="121212"/>
                </a:solidFill>
                <a:latin typeface="-apple-system"/>
              </a:rPr>
              <a:t>反思产生经验</a:t>
            </a:r>
            <a:endParaRPr lang="en-US" altLang="zh-CN" b="1" dirty="0">
              <a:solidFill>
                <a:srgbClr val="121212"/>
              </a:solidFill>
              <a:latin typeface="-apple-system"/>
            </a:endParaRPr>
          </a:p>
          <a:p>
            <a:r>
              <a:rPr lang="zh-CN" altLang="en-US" dirty="0">
                <a:solidFill>
                  <a:srgbClr val="121212"/>
                </a:solidFill>
                <a:latin typeface="-apple-system"/>
              </a:rPr>
              <a:t>用一部分数据“训练”</a:t>
            </a:r>
            <a:r>
              <a:rPr lang="en-US" altLang="zh-CN" dirty="0">
                <a:solidFill>
                  <a:srgbClr val="121212"/>
                </a:solidFill>
                <a:latin typeface="-apple-system"/>
              </a:rPr>
              <a:t>Agent</a:t>
            </a:r>
            <a:r>
              <a:rPr lang="zh-CN" altLang="en-US" dirty="0">
                <a:solidFill>
                  <a:srgbClr val="121212"/>
                </a:solidFill>
                <a:latin typeface="-apple-system"/>
              </a:rPr>
              <a:t>，对于导致事故的决策，要求其反思总结错误，产生“经验”存入</a:t>
            </a:r>
            <a:r>
              <a:rPr lang="en-US" altLang="zh-CN" dirty="0">
                <a:solidFill>
                  <a:srgbClr val="121212"/>
                </a:solidFill>
                <a:latin typeface="-apple-system"/>
              </a:rPr>
              <a:t>Memory</a:t>
            </a:r>
            <a:r>
              <a:rPr lang="zh-CN" altLang="en-US" dirty="0">
                <a:solidFill>
                  <a:srgbClr val="121212"/>
                </a:solidFill>
                <a:latin typeface="-apple-system"/>
              </a:rPr>
              <a:t>，增加下次行为的可靠性。</a:t>
            </a:r>
            <a:endParaRPr lang="en-US" altLang="zh-CN" dirty="0">
              <a:solidFill>
                <a:srgbClr val="121212"/>
              </a:solidFill>
              <a:latin typeface="-apple-system"/>
            </a:endParaRPr>
          </a:p>
          <a:p>
            <a:endParaRPr lang="en-US" altLang="zh-CN" dirty="0">
              <a:solidFill>
                <a:srgbClr val="121212"/>
              </a:solidFill>
              <a:latin typeface="-apple-system"/>
            </a:endParaRPr>
          </a:p>
          <a:p>
            <a:r>
              <a:rPr lang="en-US" altLang="zh-CN" b="1" dirty="0">
                <a:solidFill>
                  <a:srgbClr val="121212"/>
                </a:solidFill>
                <a:latin typeface="-apple-system"/>
              </a:rPr>
              <a:t>Insight</a:t>
            </a:r>
          </a:p>
          <a:p>
            <a:r>
              <a:rPr lang="en-US" altLang="zh-CN" dirty="0">
                <a:solidFill>
                  <a:srgbClr val="121212"/>
                </a:solidFill>
                <a:latin typeface="-apple-system"/>
              </a:rPr>
              <a:t>Parameter-free</a:t>
            </a:r>
            <a:r>
              <a:rPr lang="zh-CN" altLang="en-US" dirty="0">
                <a:solidFill>
                  <a:srgbClr val="121212"/>
                </a:solidFill>
                <a:latin typeface="-apple-system"/>
              </a:rPr>
              <a:t> </a:t>
            </a:r>
            <a:r>
              <a:rPr lang="en-US" altLang="zh-CN" dirty="0">
                <a:solidFill>
                  <a:srgbClr val="121212"/>
                </a:solidFill>
                <a:latin typeface="-apple-system"/>
              </a:rPr>
              <a:t>training</a:t>
            </a:r>
            <a:r>
              <a:rPr lang="zh-CN" altLang="en-US" dirty="0">
                <a:solidFill>
                  <a:srgbClr val="121212"/>
                </a:solidFill>
                <a:latin typeface="-apple-system"/>
              </a:rPr>
              <a:t> 或</a:t>
            </a:r>
            <a:r>
              <a:rPr lang="en-US" altLang="zh-CN" dirty="0">
                <a:solidFill>
                  <a:srgbClr val="121212"/>
                </a:solidFill>
                <a:latin typeface="-apple-system"/>
              </a:rPr>
              <a:t>language-based</a:t>
            </a:r>
            <a:r>
              <a:rPr lang="zh-CN" altLang="en-US" dirty="0">
                <a:solidFill>
                  <a:srgbClr val="121212"/>
                </a:solidFill>
                <a:latin typeface="-apple-system"/>
              </a:rPr>
              <a:t> </a:t>
            </a:r>
            <a:r>
              <a:rPr lang="en-US" altLang="zh-CN" dirty="0">
                <a:solidFill>
                  <a:srgbClr val="121212"/>
                </a:solidFill>
                <a:latin typeface="-apple-system"/>
              </a:rPr>
              <a:t>parameter</a:t>
            </a:r>
            <a:r>
              <a:rPr lang="zh-CN" altLang="en-US" dirty="0">
                <a:solidFill>
                  <a:srgbClr val="121212"/>
                </a:solidFill>
                <a:latin typeface="-apple-system"/>
              </a:rPr>
              <a:t>，不微调的情况下拟合数据集，部分解决下游任务幻觉的范式</a:t>
            </a:r>
            <a:endParaRPr lang="en-US" altLang="zh-CN" dirty="0">
              <a:solidFill>
                <a:srgbClr val="121212"/>
              </a:solidFill>
              <a:latin typeface="-apple-system"/>
            </a:endParaRPr>
          </a:p>
          <a:p>
            <a:endParaRPr lang="en-US" altLang="zh-CN" b="1" dirty="0">
              <a:solidFill>
                <a:srgbClr val="121212"/>
              </a:solidFill>
              <a:latin typeface="-apple-system"/>
            </a:endParaRPr>
          </a:p>
        </p:txBody>
      </p:sp>
      <p:pic>
        <p:nvPicPr>
          <p:cNvPr id="3" name="图片 2" descr="图示&#10;&#10;描述已自动生成">
            <a:extLst>
              <a:ext uri="{FF2B5EF4-FFF2-40B4-BE49-F238E27FC236}">
                <a16:creationId xmlns:a16="http://schemas.microsoft.com/office/drawing/2014/main" id="{FF9FF6C3-1E16-3645-98EB-D08144076662}"/>
              </a:ext>
            </a:extLst>
          </p:cNvPr>
          <p:cNvPicPr>
            <a:picLocks noChangeAspect="1"/>
          </p:cNvPicPr>
          <p:nvPr/>
        </p:nvPicPr>
        <p:blipFill>
          <a:blip r:embed="rId3"/>
          <a:stretch>
            <a:fillRect/>
          </a:stretch>
        </p:blipFill>
        <p:spPr>
          <a:xfrm>
            <a:off x="5278224" y="721563"/>
            <a:ext cx="6598815" cy="2724034"/>
          </a:xfrm>
          <a:prstGeom prst="rect">
            <a:avLst/>
          </a:prstGeom>
        </p:spPr>
      </p:pic>
      <p:pic>
        <p:nvPicPr>
          <p:cNvPr id="7" name="图片 6" descr="图形用户界面, 图示&#10;&#10;描述已自动生成">
            <a:extLst>
              <a:ext uri="{FF2B5EF4-FFF2-40B4-BE49-F238E27FC236}">
                <a16:creationId xmlns:a16="http://schemas.microsoft.com/office/drawing/2014/main" id="{B5898E2F-9754-D744-BB42-7ECC63021C45}"/>
              </a:ext>
            </a:extLst>
          </p:cNvPr>
          <p:cNvPicPr>
            <a:picLocks noChangeAspect="1"/>
          </p:cNvPicPr>
          <p:nvPr/>
        </p:nvPicPr>
        <p:blipFill>
          <a:blip r:embed="rId4"/>
          <a:stretch>
            <a:fillRect/>
          </a:stretch>
        </p:blipFill>
        <p:spPr>
          <a:xfrm>
            <a:off x="5625753" y="3767064"/>
            <a:ext cx="5824682" cy="2709336"/>
          </a:xfrm>
          <a:prstGeom prst="rect">
            <a:avLst/>
          </a:prstGeom>
        </p:spPr>
      </p:pic>
    </p:spTree>
    <p:extLst>
      <p:ext uri="{BB962C8B-B14F-4D97-AF65-F5344CB8AC3E}">
        <p14:creationId xmlns:p14="http://schemas.microsoft.com/office/powerpoint/2010/main" val="35614001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A17F977-CE31-4AD1-8601-45058F1B44D6}"/>
              </a:ext>
            </a:extLst>
          </p:cNvPr>
          <p:cNvSpPr txBox="1"/>
          <p:nvPr/>
        </p:nvSpPr>
        <p:spPr>
          <a:xfrm>
            <a:off x="89991" y="259898"/>
            <a:ext cx="11859201" cy="461665"/>
          </a:xfrm>
          <a:prstGeom prst="rect">
            <a:avLst/>
          </a:prstGeom>
          <a:noFill/>
        </p:spPr>
        <p:txBody>
          <a:bodyPr wrap="square">
            <a:spAutoFit/>
          </a:bodyPr>
          <a:lstStyle/>
          <a:p>
            <a:r>
              <a:rPr lang="en-US" altLang="zh-CN" sz="2400" b="1" dirty="0">
                <a:solidFill>
                  <a:srgbClr val="121212"/>
                </a:solidFill>
                <a:latin typeface="-apple-system"/>
              </a:rPr>
              <a:t>GHOST IN THE MINECRAFT:</a:t>
            </a:r>
            <a:r>
              <a:rPr lang="zh-CN" altLang="en-US" sz="2400" b="1" dirty="0">
                <a:solidFill>
                  <a:srgbClr val="121212"/>
                </a:solidFill>
                <a:latin typeface="-apple-system"/>
              </a:rPr>
              <a:t> </a:t>
            </a:r>
            <a:r>
              <a:rPr lang="en-US" altLang="zh-CN" sz="2400" b="1" dirty="0">
                <a:solidFill>
                  <a:srgbClr val="121212"/>
                </a:solidFill>
                <a:latin typeface="-apple-system"/>
              </a:rPr>
              <a:t>(ICLR 2024</a:t>
            </a:r>
            <a:r>
              <a:rPr lang="zh-CN" altLang="en-US" sz="2400" b="1" dirty="0">
                <a:solidFill>
                  <a:srgbClr val="121212"/>
                </a:solidFill>
                <a:latin typeface="-apple-system"/>
              </a:rPr>
              <a:t> </a:t>
            </a:r>
            <a:r>
              <a:rPr lang="en-US" altLang="zh-CN" sz="2400" b="1" i="0" u="none" strike="noStrike" baseline="0" dirty="0">
                <a:latin typeface="NimbusRomNo9L-Medi"/>
              </a:rPr>
              <a:t>submission</a:t>
            </a:r>
            <a:r>
              <a:rPr lang="en-US" altLang="zh-CN" sz="2400" b="1" dirty="0">
                <a:solidFill>
                  <a:srgbClr val="121212"/>
                </a:solidFill>
                <a:latin typeface="-apple-system"/>
              </a:rPr>
              <a:t>)</a:t>
            </a:r>
          </a:p>
        </p:txBody>
      </p:sp>
      <p:sp>
        <p:nvSpPr>
          <p:cNvPr id="12" name="文本框 11">
            <a:extLst>
              <a:ext uri="{FF2B5EF4-FFF2-40B4-BE49-F238E27FC236}">
                <a16:creationId xmlns:a16="http://schemas.microsoft.com/office/drawing/2014/main" id="{DC5D53B3-7197-A740-BCB4-4ACB4178AFCF}"/>
              </a:ext>
            </a:extLst>
          </p:cNvPr>
          <p:cNvSpPr txBox="1"/>
          <p:nvPr/>
        </p:nvSpPr>
        <p:spPr>
          <a:xfrm>
            <a:off x="314960" y="673672"/>
            <a:ext cx="11634231" cy="2893100"/>
          </a:xfrm>
          <a:prstGeom prst="rect">
            <a:avLst/>
          </a:prstGeom>
          <a:noFill/>
        </p:spPr>
        <p:txBody>
          <a:bodyPr wrap="square">
            <a:spAutoFit/>
          </a:bodyPr>
          <a:lstStyle/>
          <a:p>
            <a:endParaRPr lang="en-US" altLang="zh-CN" sz="2000" b="1" dirty="0">
              <a:solidFill>
                <a:srgbClr val="101214"/>
              </a:solidFill>
              <a:latin typeface="PingFang SC"/>
            </a:endParaRPr>
          </a:p>
          <a:p>
            <a:r>
              <a:rPr lang="en-US" altLang="zh-CN" b="1" dirty="0">
                <a:latin typeface="NimbusRomNo9L-Medi"/>
              </a:rPr>
              <a:t>Idea</a:t>
            </a:r>
            <a:r>
              <a:rPr lang="zh-CN" altLang="en-US" b="1" dirty="0">
                <a:latin typeface="NimbusRomNo9L-Medi"/>
              </a:rPr>
              <a:t>：</a:t>
            </a:r>
            <a:r>
              <a:rPr lang="en-US" altLang="zh-CN" b="1" dirty="0">
                <a:latin typeface="NimbusRomNo9L-Medi"/>
              </a:rPr>
              <a:t>Minecraft</a:t>
            </a:r>
            <a:r>
              <a:rPr lang="zh-CN" altLang="en-US" b="1" dirty="0">
                <a:latin typeface="NimbusRomNo9L-Medi"/>
              </a:rPr>
              <a:t>场景下的</a:t>
            </a:r>
            <a:r>
              <a:rPr lang="en-US" altLang="zh-CN" b="1" dirty="0">
                <a:latin typeface="NimbusRomNo9L-Medi"/>
              </a:rPr>
              <a:t>Generative</a:t>
            </a:r>
            <a:r>
              <a:rPr lang="zh-CN" altLang="en-US" b="1" dirty="0">
                <a:latin typeface="NimbusRomNo9L-Medi"/>
              </a:rPr>
              <a:t> </a:t>
            </a:r>
            <a:r>
              <a:rPr lang="en-US" altLang="zh-CN" b="1" dirty="0">
                <a:latin typeface="NimbusRomNo9L-Medi"/>
              </a:rPr>
              <a:t>Agent</a:t>
            </a:r>
            <a:r>
              <a:rPr lang="zh-CN" altLang="en-US" b="1" dirty="0">
                <a:latin typeface="NimbusRomNo9L-Medi"/>
              </a:rPr>
              <a:t>，解锁了</a:t>
            </a:r>
            <a:r>
              <a:rPr lang="en-US" altLang="zh-CN" b="1" dirty="0">
                <a:latin typeface="NimbusRomNo9L-Medi"/>
              </a:rPr>
              <a:t>100%</a:t>
            </a:r>
            <a:r>
              <a:rPr lang="zh-CN" altLang="en-US" b="1" dirty="0">
                <a:latin typeface="NimbusRomNo9L-Medi"/>
              </a:rPr>
              <a:t>的物品，任务大结局。</a:t>
            </a:r>
            <a:endParaRPr lang="en-US" altLang="zh-CN" b="1" dirty="0">
              <a:latin typeface="NimbusRomNo9L-Medi"/>
            </a:endParaRPr>
          </a:p>
          <a:p>
            <a:endParaRPr lang="en-US" altLang="zh-CN" b="1" i="0" dirty="0">
              <a:solidFill>
                <a:srgbClr val="121212"/>
              </a:solidFill>
              <a:effectLst/>
              <a:latin typeface="-apple-system"/>
            </a:endParaRPr>
          </a:p>
          <a:p>
            <a:r>
              <a:rPr lang="en-US" altLang="zh-CN" b="1" dirty="0">
                <a:solidFill>
                  <a:srgbClr val="121212"/>
                </a:solidFill>
                <a:latin typeface="-apple-system"/>
              </a:rPr>
              <a:t>RL-based</a:t>
            </a:r>
            <a:r>
              <a:rPr lang="zh-CN" altLang="en-US" b="1" dirty="0">
                <a:solidFill>
                  <a:srgbClr val="121212"/>
                </a:solidFill>
                <a:latin typeface="-apple-system"/>
              </a:rPr>
              <a:t> </a:t>
            </a:r>
            <a:r>
              <a:rPr lang="en-US" altLang="zh-CN" b="1" dirty="0">
                <a:solidFill>
                  <a:srgbClr val="121212"/>
                </a:solidFill>
                <a:latin typeface="-apple-system"/>
              </a:rPr>
              <a:t>Method</a:t>
            </a:r>
          </a:p>
          <a:p>
            <a:r>
              <a:rPr lang="zh-CN" altLang="en-US" dirty="0">
                <a:solidFill>
                  <a:srgbClr val="121212"/>
                </a:solidFill>
                <a:latin typeface="-apple-system"/>
              </a:rPr>
              <a:t>基于强化学习（</a:t>
            </a:r>
            <a:r>
              <a:rPr lang="en-US" altLang="zh-CN" dirty="0">
                <a:solidFill>
                  <a:srgbClr val="121212"/>
                </a:solidFill>
                <a:latin typeface="-apple-system"/>
              </a:rPr>
              <a:t>Reinforcement Learning</a:t>
            </a:r>
            <a:r>
              <a:rPr lang="zh-CN" altLang="en-US" dirty="0">
                <a:solidFill>
                  <a:srgbClr val="121212"/>
                </a:solidFill>
                <a:latin typeface="-apple-system"/>
              </a:rPr>
              <a:t>，</a:t>
            </a:r>
            <a:r>
              <a:rPr lang="en-US" altLang="zh-CN" dirty="0">
                <a:solidFill>
                  <a:srgbClr val="121212"/>
                </a:solidFill>
                <a:latin typeface="-apple-system"/>
              </a:rPr>
              <a:t>RL</a:t>
            </a:r>
            <a:r>
              <a:rPr lang="zh-CN" altLang="en-US" dirty="0">
                <a:solidFill>
                  <a:srgbClr val="121212"/>
                </a:solidFill>
                <a:latin typeface="-apple-system"/>
              </a:rPr>
              <a:t>）的现有</a:t>
            </a:r>
            <a:r>
              <a:rPr lang="en-US" altLang="zh-CN" dirty="0">
                <a:solidFill>
                  <a:srgbClr val="121212"/>
                </a:solidFill>
                <a:latin typeface="-apple-system"/>
              </a:rPr>
              <a:t>Minecraft</a:t>
            </a:r>
            <a:r>
              <a:rPr lang="zh-CN" altLang="en-US" dirty="0">
                <a:solidFill>
                  <a:srgbClr val="121212"/>
                </a:solidFill>
                <a:latin typeface="-apple-system"/>
              </a:rPr>
              <a:t>代理在效率、可扩展性和多功能性方面有限制。</a:t>
            </a:r>
            <a:r>
              <a:rPr lang="en-US" altLang="zh-CN" dirty="0">
                <a:solidFill>
                  <a:srgbClr val="121212"/>
                </a:solidFill>
                <a:latin typeface="-apple-system"/>
              </a:rPr>
              <a:t>RL</a:t>
            </a:r>
            <a:r>
              <a:rPr lang="zh-CN" altLang="en-US" dirty="0">
                <a:solidFill>
                  <a:srgbClr val="121212"/>
                </a:solidFill>
                <a:latin typeface="-apple-system"/>
              </a:rPr>
              <a:t>基础的代理努力将复杂的目标直接映射到低级动作。</a:t>
            </a:r>
            <a:endParaRPr lang="en-US" altLang="zh-CN" dirty="0">
              <a:solidFill>
                <a:srgbClr val="121212"/>
              </a:solidFill>
              <a:latin typeface="-apple-system"/>
            </a:endParaRPr>
          </a:p>
          <a:p>
            <a:endParaRPr lang="en-US" altLang="zh-CN" dirty="0">
              <a:solidFill>
                <a:srgbClr val="121212"/>
              </a:solidFill>
              <a:latin typeface="-apple-system"/>
            </a:endParaRPr>
          </a:p>
          <a:p>
            <a:r>
              <a:rPr lang="en-US" altLang="zh-CN" b="1" dirty="0">
                <a:solidFill>
                  <a:srgbClr val="121212"/>
                </a:solidFill>
                <a:latin typeface="-apple-system"/>
              </a:rPr>
              <a:t>Generative</a:t>
            </a:r>
            <a:r>
              <a:rPr lang="zh-CN" altLang="en-US" b="1" dirty="0">
                <a:solidFill>
                  <a:srgbClr val="121212"/>
                </a:solidFill>
                <a:latin typeface="-apple-system"/>
              </a:rPr>
              <a:t> </a:t>
            </a:r>
            <a:r>
              <a:rPr lang="en-US" altLang="zh-CN" b="1" dirty="0">
                <a:solidFill>
                  <a:srgbClr val="121212"/>
                </a:solidFill>
                <a:latin typeface="-apple-system"/>
              </a:rPr>
              <a:t>Agent</a:t>
            </a:r>
          </a:p>
          <a:p>
            <a:r>
              <a:rPr lang="zh-CN" altLang="en-US" dirty="0">
                <a:solidFill>
                  <a:srgbClr val="121212"/>
                </a:solidFill>
                <a:latin typeface="-apple-system"/>
              </a:rPr>
              <a:t>使用</a:t>
            </a:r>
            <a:r>
              <a:rPr lang="en-US" altLang="zh-CN" dirty="0">
                <a:solidFill>
                  <a:srgbClr val="121212"/>
                </a:solidFill>
                <a:latin typeface="-apple-system"/>
              </a:rPr>
              <a:t>LLM</a:t>
            </a:r>
            <a:r>
              <a:rPr lang="zh-CN" altLang="en-US" dirty="0">
                <a:solidFill>
                  <a:srgbClr val="121212"/>
                </a:solidFill>
                <a:latin typeface="-apple-system"/>
              </a:rPr>
              <a:t>模块进行目标分解、计划和接口，将目标分解为子目标、结构化动作，最后是键盘</a:t>
            </a:r>
            <a:r>
              <a:rPr lang="en-US" altLang="zh-CN" dirty="0">
                <a:solidFill>
                  <a:srgbClr val="121212"/>
                </a:solidFill>
                <a:latin typeface="-apple-system"/>
              </a:rPr>
              <a:t>/</a:t>
            </a:r>
            <a:r>
              <a:rPr lang="zh-CN" altLang="en-US" dirty="0">
                <a:solidFill>
                  <a:srgbClr val="121212"/>
                </a:solidFill>
                <a:latin typeface="-apple-system"/>
              </a:rPr>
              <a:t>鼠标操作。记忆提高动作效率。</a:t>
            </a:r>
            <a:endParaRPr lang="en-US" altLang="zh-CN" b="1" dirty="0">
              <a:solidFill>
                <a:srgbClr val="121212"/>
              </a:solidFill>
              <a:latin typeface="-apple-system"/>
            </a:endParaRPr>
          </a:p>
        </p:txBody>
      </p:sp>
      <p:pic>
        <p:nvPicPr>
          <p:cNvPr id="10" name="图片 9" descr="图示&#10;&#10;描述已自动生成">
            <a:extLst>
              <a:ext uri="{FF2B5EF4-FFF2-40B4-BE49-F238E27FC236}">
                <a16:creationId xmlns:a16="http://schemas.microsoft.com/office/drawing/2014/main" id="{25C5ACA4-B0F1-E749-B85C-B00BE4925055}"/>
              </a:ext>
            </a:extLst>
          </p:cNvPr>
          <p:cNvPicPr>
            <a:picLocks noChangeAspect="1"/>
          </p:cNvPicPr>
          <p:nvPr/>
        </p:nvPicPr>
        <p:blipFill>
          <a:blip r:embed="rId3"/>
          <a:stretch>
            <a:fillRect/>
          </a:stretch>
        </p:blipFill>
        <p:spPr>
          <a:xfrm>
            <a:off x="1435100" y="3326524"/>
            <a:ext cx="9321800" cy="3060700"/>
          </a:xfrm>
          <a:prstGeom prst="rect">
            <a:avLst/>
          </a:prstGeom>
        </p:spPr>
      </p:pic>
      <p:sp>
        <p:nvSpPr>
          <p:cNvPr id="8" name="文本框 7">
            <a:extLst>
              <a:ext uri="{FF2B5EF4-FFF2-40B4-BE49-F238E27FC236}">
                <a16:creationId xmlns:a16="http://schemas.microsoft.com/office/drawing/2014/main" id="{71CD7B92-48CD-0D4D-ABB1-BD01FE0C0782}"/>
              </a:ext>
            </a:extLst>
          </p:cNvPr>
          <p:cNvSpPr txBox="1"/>
          <p:nvPr/>
        </p:nvSpPr>
        <p:spPr>
          <a:xfrm>
            <a:off x="4818643" y="6090710"/>
            <a:ext cx="11634231" cy="677108"/>
          </a:xfrm>
          <a:prstGeom prst="rect">
            <a:avLst/>
          </a:prstGeom>
          <a:noFill/>
        </p:spPr>
        <p:txBody>
          <a:bodyPr wrap="square">
            <a:spAutoFit/>
          </a:bodyPr>
          <a:lstStyle/>
          <a:p>
            <a:endParaRPr lang="en-US" altLang="zh-CN" sz="2000" b="1" dirty="0">
              <a:solidFill>
                <a:srgbClr val="101214"/>
              </a:solidFill>
              <a:latin typeface="PingFang SC"/>
            </a:endParaRPr>
          </a:p>
          <a:p>
            <a:r>
              <a:rPr lang="zh-CN" altLang="en-US" b="1" dirty="0">
                <a:latin typeface="NimbusRomNo9L-Medi"/>
              </a:rPr>
              <a:t>面向过程 </a:t>
            </a:r>
            <a:r>
              <a:rPr lang="en-US" altLang="zh-CN" b="1" dirty="0">
                <a:latin typeface="NimbusRomNo9L-Medi"/>
                <a:sym typeface="Wingdings" pitchFamily="2" charset="2"/>
              </a:rPr>
              <a:t> </a:t>
            </a:r>
            <a:r>
              <a:rPr lang="zh-CN" altLang="en-US" b="1" dirty="0">
                <a:latin typeface="NimbusRomNo9L-Medi"/>
                <a:sym typeface="Wingdings" pitchFamily="2" charset="2"/>
              </a:rPr>
              <a:t>面向对象</a:t>
            </a:r>
            <a:endParaRPr lang="en-US" altLang="zh-CN" b="1" dirty="0">
              <a:solidFill>
                <a:srgbClr val="121212"/>
              </a:solidFill>
              <a:latin typeface="-apple-system"/>
            </a:endParaRPr>
          </a:p>
        </p:txBody>
      </p:sp>
    </p:spTree>
    <p:extLst>
      <p:ext uri="{BB962C8B-B14F-4D97-AF65-F5344CB8AC3E}">
        <p14:creationId xmlns:p14="http://schemas.microsoft.com/office/powerpoint/2010/main" val="5390241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A17F977-CE31-4AD1-8601-45058F1B44D6}"/>
              </a:ext>
            </a:extLst>
          </p:cNvPr>
          <p:cNvSpPr txBox="1"/>
          <p:nvPr/>
        </p:nvSpPr>
        <p:spPr>
          <a:xfrm>
            <a:off x="89991" y="259898"/>
            <a:ext cx="11859201" cy="830997"/>
          </a:xfrm>
          <a:prstGeom prst="rect">
            <a:avLst/>
          </a:prstGeom>
          <a:noFill/>
        </p:spPr>
        <p:txBody>
          <a:bodyPr wrap="square">
            <a:spAutoFit/>
          </a:bodyPr>
          <a:lstStyle/>
          <a:p>
            <a:r>
              <a:rPr lang="en-US" altLang="zh-CN" sz="2400" b="1" dirty="0">
                <a:solidFill>
                  <a:srgbClr val="121212"/>
                </a:solidFill>
                <a:latin typeface="-apple-system"/>
              </a:rPr>
              <a:t>WALKING DOWN THE MEMORY MAZE:BEYOND CONTEXT LIMIT THROUGH INTERACTIVE READING</a:t>
            </a:r>
            <a:r>
              <a:rPr lang="zh-CN" altLang="en-US" sz="2400" b="1" dirty="0">
                <a:solidFill>
                  <a:srgbClr val="121212"/>
                </a:solidFill>
                <a:latin typeface="-apple-system"/>
              </a:rPr>
              <a:t> </a:t>
            </a:r>
            <a:r>
              <a:rPr lang="en-US" altLang="zh-CN" sz="2400" b="1" dirty="0">
                <a:solidFill>
                  <a:srgbClr val="121212"/>
                </a:solidFill>
                <a:latin typeface="-apple-system"/>
              </a:rPr>
              <a:t>(ICLR 2024</a:t>
            </a:r>
            <a:r>
              <a:rPr lang="zh-CN" altLang="en-US" sz="2400" b="1" dirty="0">
                <a:solidFill>
                  <a:srgbClr val="121212"/>
                </a:solidFill>
                <a:latin typeface="-apple-system"/>
              </a:rPr>
              <a:t> </a:t>
            </a:r>
            <a:r>
              <a:rPr lang="en-US" altLang="zh-CN" sz="2400" b="1" i="0" u="none" strike="noStrike" baseline="0" dirty="0">
                <a:latin typeface="NimbusRomNo9L-Medi"/>
              </a:rPr>
              <a:t>submission</a:t>
            </a:r>
            <a:r>
              <a:rPr lang="en-US" altLang="zh-CN" sz="2400" b="1" dirty="0">
                <a:solidFill>
                  <a:srgbClr val="121212"/>
                </a:solidFill>
                <a:latin typeface="-apple-system"/>
              </a:rPr>
              <a:t>)</a:t>
            </a:r>
          </a:p>
        </p:txBody>
      </p:sp>
      <p:sp>
        <p:nvSpPr>
          <p:cNvPr id="12" name="文本框 11">
            <a:extLst>
              <a:ext uri="{FF2B5EF4-FFF2-40B4-BE49-F238E27FC236}">
                <a16:creationId xmlns:a16="http://schemas.microsoft.com/office/drawing/2014/main" id="{DC5D53B3-7197-A740-BCB4-4ACB4178AFCF}"/>
              </a:ext>
            </a:extLst>
          </p:cNvPr>
          <p:cNvSpPr txBox="1"/>
          <p:nvPr/>
        </p:nvSpPr>
        <p:spPr>
          <a:xfrm>
            <a:off x="430575" y="967962"/>
            <a:ext cx="4360948" cy="3170099"/>
          </a:xfrm>
          <a:prstGeom prst="rect">
            <a:avLst/>
          </a:prstGeom>
          <a:noFill/>
        </p:spPr>
        <p:txBody>
          <a:bodyPr wrap="square">
            <a:spAutoFit/>
          </a:bodyPr>
          <a:lstStyle/>
          <a:p>
            <a:endParaRPr lang="en-US" altLang="zh-CN" sz="2000" b="1" dirty="0">
              <a:solidFill>
                <a:srgbClr val="101214"/>
              </a:solidFill>
              <a:latin typeface="PingFang SC"/>
            </a:endParaRPr>
          </a:p>
          <a:p>
            <a:r>
              <a:rPr lang="en-US" altLang="zh-CN" b="1" dirty="0">
                <a:latin typeface="NimbusRomNo9L-Medi"/>
              </a:rPr>
              <a:t>Idea</a:t>
            </a:r>
            <a:r>
              <a:rPr lang="zh-CN" altLang="en-US" b="1" dirty="0">
                <a:latin typeface="NimbusRomNo9L-Medi"/>
              </a:rPr>
              <a:t>：通过</a:t>
            </a:r>
            <a:r>
              <a:rPr lang="en-US" altLang="zh-CN" b="1" dirty="0">
                <a:latin typeface="NimbusRomNo9L-Medi"/>
              </a:rPr>
              <a:t>Summary+</a:t>
            </a:r>
            <a:r>
              <a:rPr lang="zh-CN" altLang="en-US" b="1" dirty="0">
                <a:latin typeface="NimbusRomNo9L-Medi"/>
              </a:rPr>
              <a:t>外部存储，在文本问答场景下解决</a:t>
            </a:r>
            <a:r>
              <a:rPr lang="en-US" altLang="zh-CN" b="1" dirty="0">
                <a:latin typeface="NimbusRomNo9L-Medi"/>
              </a:rPr>
              <a:t>LLM</a:t>
            </a:r>
            <a:r>
              <a:rPr lang="zh-CN" altLang="en-US" b="1" dirty="0">
                <a:latin typeface="NimbusRomNo9L-Medi"/>
              </a:rPr>
              <a:t>的输入文本限制。</a:t>
            </a:r>
            <a:endParaRPr lang="en-US" altLang="zh-CN" b="1" dirty="0">
              <a:latin typeface="NimbusRomNo9L-Medi"/>
            </a:endParaRPr>
          </a:p>
          <a:p>
            <a:endParaRPr lang="en-US" altLang="zh-CN" b="1" i="0" dirty="0">
              <a:solidFill>
                <a:srgbClr val="121212"/>
              </a:solidFill>
              <a:effectLst/>
              <a:latin typeface="-apple-system"/>
            </a:endParaRPr>
          </a:p>
          <a:p>
            <a:r>
              <a:rPr lang="zh-CN" altLang="en-US" b="1" dirty="0">
                <a:solidFill>
                  <a:srgbClr val="121212"/>
                </a:solidFill>
                <a:latin typeface="-apple-system"/>
              </a:rPr>
              <a:t>构建树状索引</a:t>
            </a:r>
            <a:endParaRPr lang="en-US" altLang="zh-CN" b="1" dirty="0">
              <a:solidFill>
                <a:srgbClr val="121212"/>
              </a:solidFill>
              <a:latin typeface="-apple-system"/>
            </a:endParaRPr>
          </a:p>
          <a:p>
            <a:r>
              <a:rPr lang="zh-CN" altLang="en-US" dirty="0">
                <a:solidFill>
                  <a:srgbClr val="121212"/>
                </a:solidFill>
                <a:latin typeface="-apple-system"/>
              </a:rPr>
              <a:t>迭代地对每个输入部分进行总结，建立索引后存储。</a:t>
            </a:r>
            <a:endParaRPr lang="en-US" altLang="zh-CN" dirty="0">
              <a:solidFill>
                <a:srgbClr val="121212"/>
              </a:solidFill>
              <a:latin typeface="-apple-system"/>
            </a:endParaRPr>
          </a:p>
          <a:p>
            <a:endParaRPr lang="en-US" altLang="zh-CN" dirty="0">
              <a:solidFill>
                <a:srgbClr val="121212"/>
              </a:solidFill>
              <a:latin typeface="-apple-system"/>
            </a:endParaRPr>
          </a:p>
          <a:p>
            <a:r>
              <a:rPr lang="zh-CN" altLang="en-US" b="1" dirty="0">
                <a:solidFill>
                  <a:srgbClr val="121212"/>
                </a:solidFill>
                <a:latin typeface="-apple-system"/>
              </a:rPr>
              <a:t>查找</a:t>
            </a:r>
            <a:endParaRPr lang="en-US" altLang="zh-CN" b="1" dirty="0">
              <a:solidFill>
                <a:srgbClr val="121212"/>
              </a:solidFill>
              <a:latin typeface="-apple-system"/>
            </a:endParaRPr>
          </a:p>
          <a:p>
            <a:r>
              <a:rPr lang="en-US" altLang="zh-CN" dirty="0">
                <a:solidFill>
                  <a:srgbClr val="121212"/>
                </a:solidFill>
                <a:latin typeface="-apple-system"/>
              </a:rPr>
              <a:t>LLM</a:t>
            </a:r>
            <a:r>
              <a:rPr lang="zh-CN" altLang="en-US" dirty="0">
                <a:solidFill>
                  <a:srgbClr val="121212"/>
                </a:solidFill>
                <a:latin typeface="-apple-system"/>
              </a:rPr>
              <a:t> </a:t>
            </a:r>
            <a:r>
              <a:rPr lang="en-US" altLang="zh-CN" dirty="0">
                <a:solidFill>
                  <a:srgbClr val="121212"/>
                </a:solidFill>
                <a:latin typeface="-apple-system"/>
              </a:rPr>
              <a:t>as</a:t>
            </a:r>
            <a:r>
              <a:rPr lang="zh-CN" altLang="en-US" dirty="0">
                <a:solidFill>
                  <a:srgbClr val="121212"/>
                </a:solidFill>
                <a:latin typeface="-apple-system"/>
              </a:rPr>
              <a:t> </a:t>
            </a:r>
            <a:r>
              <a:rPr lang="en-US" altLang="zh-CN" dirty="0">
                <a:solidFill>
                  <a:srgbClr val="121212"/>
                </a:solidFill>
                <a:latin typeface="-apple-system"/>
              </a:rPr>
              <a:t>Reasoner</a:t>
            </a:r>
            <a:r>
              <a:rPr lang="zh-CN" altLang="en-US" dirty="0">
                <a:solidFill>
                  <a:srgbClr val="121212"/>
                </a:solidFill>
                <a:latin typeface="-apple-system"/>
              </a:rPr>
              <a:t>，与搜索算法无关，支持回溯</a:t>
            </a:r>
            <a:endParaRPr lang="en-US" altLang="zh-CN" dirty="0">
              <a:solidFill>
                <a:srgbClr val="121212"/>
              </a:solidFill>
              <a:latin typeface="-apple-system"/>
            </a:endParaRPr>
          </a:p>
        </p:txBody>
      </p:sp>
      <p:pic>
        <p:nvPicPr>
          <p:cNvPr id="5" name="图片 4" descr="图示&#10;&#10;描述已自动生成">
            <a:extLst>
              <a:ext uri="{FF2B5EF4-FFF2-40B4-BE49-F238E27FC236}">
                <a16:creationId xmlns:a16="http://schemas.microsoft.com/office/drawing/2014/main" id="{BA51051C-DAD5-0049-8DE8-9880546BEBC8}"/>
              </a:ext>
            </a:extLst>
          </p:cNvPr>
          <p:cNvPicPr>
            <a:picLocks noChangeAspect="1"/>
          </p:cNvPicPr>
          <p:nvPr/>
        </p:nvPicPr>
        <p:blipFill>
          <a:blip r:embed="rId3"/>
          <a:stretch>
            <a:fillRect/>
          </a:stretch>
        </p:blipFill>
        <p:spPr>
          <a:xfrm>
            <a:off x="5459492" y="850900"/>
            <a:ext cx="6489700" cy="5156200"/>
          </a:xfrm>
          <a:prstGeom prst="rect">
            <a:avLst/>
          </a:prstGeom>
        </p:spPr>
      </p:pic>
    </p:spTree>
    <p:extLst>
      <p:ext uri="{BB962C8B-B14F-4D97-AF65-F5344CB8AC3E}">
        <p14:creationId xmlns:p14="http://schemas.microsoft.com/office/powerpoint/2010/main" val="32140905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A17F977-CE31-4AD1-8601-45058F1B44D6}"/>
              </a:ext>
            </a:extLst>
          </p:cNvPr>
          <p:cNvSpPr txBox="1"/>
          <p:nvPr/>
        </p:nvSpPr>
        <p:spPr>
          <a:xfrm>
            <a:off x="89991" y="259898"/>
            <a:ext cx="11859201" cy="461665"/>
          </a:xfrm>
          <a:prstGeom prst="rect">
            <a:avLst/>
          </a:prstGeom>
          <a:noFill/>
        </p:spPr>
        <p:txBody>
          <a:bodyPr wrap="square">
            <a:spAutoFit/>
          </a:bodyPr>
          <a:lstStyle/>
          <a:p>
            <a:r>
              <a:rPr lang="en-US" altLang="zh-CN" sz="2400" b="1" dirty="0">
                <a:solidFill>
                  <a:srgbClr val="121212"/>
                </a:solidFill>
                <a:latin typeface="-apple-system"/>
              </a:rPr>
              <a:t>SYNAPSE (ICLR 2024</a:t>
            </a:r>
            <a:r>
              <a:rPr lang="zh-CN" altLang="en-US" sz="2400" b="1" dirty="0">
                <a:solidFill>
                  <a:srgbClr val="121212"/>
                </a:solidFill>
                <a:latin typeface="-apple-system"/>
              </a:rPr>
              <a:t> </a:t>
            </a:r>
            <a:r>
              <a:rPr lang="en-US" altLang="zh-CN" sz="2400" b="1" i="0" u="none" strike="noStrike" baseline="0" dirty="0">
                <a:latin typeface="NimbusRomNo9L-Medi"/>
              </a:rPr>
              <a:t>submission</a:t>
            </a:r>
            <a:r>
              <a:rPr lang="en-US" altLang="zh-CN" sz="2400" b="1" dirty="0">
                <a:solidFill>
                  <a:srgbClr val="121212"/>
                </a:solidFill>
                <a:latin typeface="-apple-system"/>
              </a:rPr>
              <a:t>)</a:t>
            </a:r>
          </a:p>
        </p:txBody>
      </p:sp>
      <p:sp>
        <p:nvSpPr>
          <p:cNvPr id="12" name="文本框 11">
            <a:extLst>
              <a:ext uri="{FF2B5EF4-FFF2-40B4-BE49-F238E27FC236}">
                <a16:creationId xmlns:a16="http://schemas.microsoft.com/office/drawing/2014/main" id="{DC5D53B3-7197-A740-BCB4-4ACB4178AFCF}"/>
              </a:ext>
            </a:extLst>
          </p:cNvPr>
          <p:cNvSpPr txBox="1"/>
          <p:nvPr/>
        </p:nvSpPr>
        <p:spPr>
          <a:xfrm>
            <a:off x="430575" y="621121"/>
            <a:ext cx="11518617" cy="954107"/>
          </a:xfrm>
          <a:prstGeom prst="rect">
            <a:avLst/>
          </a:prstGeom>
          <a:noFill/>
        </p:spPr>
        <p:txBody>
          <a:bodyPr wrap="square">
            <a:spAutoFit/>
          </a:bodyPr>
          <a:lstStyle/>
          <a:p>
            <a:endParaRPr lang="en-US" altLang="zh-CN" sz="2000" b="1" dirty="0">
              <a:solidFill>
                <a:srgbClr val="101214"/>
              </a:solidFill>
              <a:latin typeface="PingFang SC"/>
            </a:endParaRPr>
          </a:p>
          <a:p>
            <a:r>
              <a:rPr lang="en-US" altLang="zh-CN" b="1" dirty="0">
                <a:latin typeface="NimbusRomNo9L-Medi"/>
              </a:rPr>
              <a:t>Idea</a:t>
            </a:r>
            <a:r>
              <a:rPr lang="zh-CN" altLang="en-US" b="1" dirty="0">
                <a:latin typeface="NimbusRomNo9L-Medi"/>
              </a:rPr>
              <a:t>：将</a:t>
            </a:r>
            <a:r>
              <a:rPr lang="en-US" altLang="zh-CN" b="1" dirty="0">
                <a:latin typeface="NimbusRomNo9L-Medi"/>
              </a:rPr>
              <a:t>Agent</a:t>
            </a:r>
            <a:r>
              <a:rPr lang="zh-CN" altLang="en-US" b="1" dirty="0">
                <a:latin typeface="NimbusRomNo9L-Medi"/>
              </a:rPr>
              <a:t>成功执行任务的轨迹数据存入记忆，引导后续的相似任务执行。</a:t>
            </a:r>
            <a:endParaRPr lang="en-US" altLang="zh-CN" b="1" dirty="0">
              <a:latin typeface="NimbusRomNo9L-Medi"/>
            </a:endParaRPr>
          </a:p>
          <a:p>
            <a:endParaRPr lang="en-US" altLang="zh-CN" b="1" i="0" dirty="0">
              <a:solidFill>
                <a:srgbClr val="121212"/>
              </a:solidFill>
              <a:effectLst/>
              <a:latin typeface="-apple-system"/>
            </a:endParaRPr>
          </a:p>
        </p:txBody>
      </p:sp>
      <p:pic>
        <p:nvPicPr>
          <p:cNvPr id="3" name="图片 2" descr="图示&#10;&#10;描述已自动生成">
            <a:extLst>
              <a:ext uri="{FF2B5EF4-FFF2-40B4-BE49-F238E27FC236}">
                <a16:creationId xmlns:a16="http://schemas.microsoft.com/office/drawing/2014/main" id="{0AE6B169-FA25-AE4D-A06A-C7B059419583}"/>
              </a:ext>
            </a:extLst>
          </p:cNvPr>
          <p:cNvPicPr>
            <a:picLocks noChangeAspect="1"/>
          </p:cNvPicPr>
          <p:nvPr/>
        </p:nvPicPr>
        <p:blipFill rotWithShape="1">
          <a:blip r:embed="rId3"/>
          <a:srcRect t="8152"/>
          <a:stretch/>
        </p:blipFill>
        <p:spPr>
          <a:xfrm>
            <a:off x="1605246" y="2256030"/>
            <a:ext cx="8156028" cy="3459204"/>
          </a:xfrm>
          <a:prstGeom prst="rect">
            <a:avLst/>
          </a:prstGeom>
        </p:spPr>
      </p:pic>
    </p:spTree>
    <p:extLst>
      <p:ext uri="{BB962C8B-B14F-4D97-AF65-F5344CB8AC3E}">
        <p14:creationId xmlns:p14="http://schemas.microsoft.com/office/powerpoint/2010/main" val="29345484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753FAD-1A46-4C5F-821B-E985B9503228}"/>
              </a:ext>
            </a:extLst>
          </p:cNvPr>
          <p:cNvSpPr>
            <a:spLocks noGrp="1"/>
          </p:cNvSpPr>
          <p:nvPr>
            <p:ph type="ctrTitle"/>
          </p:nvPr>
        </p:nvSpPr>
        <p:spPr>
          <a:xfrm>
            <a:off x="-124691" y="2143614"/>
            <a:ext cx="12458699" cy="1789758"/>
          </a:xfrm>
        </p:spPr>
        <p:txBody>
          <a:bodyPr>
            <a:normAutofit/>
          </a:bodyPr>
          <a:lstStyle/>
          <a:p>
            <a:pPr>
              <a:lnSpc>
                <a:spcPct val="150000"/>
              </a:lnSpc>
            </a:pPr>
            <a:r>
              <a:rPr lang="en-US" altLang="zh-CN" sz="5400" b="1" dirty="0"/>
              <a:t>Construction + Adaptation</a:t>
            </a:r>
            <a:endParaRPr lang="zh-CN" altLang="en-US" sz="5400" b="1" i="1" dirty="0"/>
          </a:p>
        </p:txBody>
      </p:sp>
    </p:spTree>
    <p:extLst>
      <p:ext uri="{BB962C8B-B14F-4D97-AF65-F5344CB8AC3E}">
        <p14:creationId xmlns:p14="http://schemas.microsoft.com/office/powerpoint/2010/main" val="34754388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753FAD-1A46-4C5F-821B-E985B9503228}"/>
              </a:ext>
            </a:extLst>
          </p:cNvPr>
          <p:cNvSpPr>
            <a:spLocks noGrp="1"/>
          </p:cNvSpPr>
          <p:nvPr>
            <p:ph type="ctrTitle"/>
          </p:nvPr>
        </p:nvSpPr>
        <p:spPr>
          <a:xfrm>
            <a:off x="-124691" y="2143614"/>
            <a:ext cx="12458699" cy="1789758"/>
          </a:xfrm>
        </p:spPr>
        <p:txBody>
          <a:bodyPr>
            <a:normAutofit fontScale="90000"/>
          </a:bodyPr>
          <a:lstStyle/>
          <a:p>
            <a:pPr>
              <a:lnSpc>
                <a:spcPct val="150000"/>
              </a:lnSpc>
            </a:pPr>
            <a:r>
              <a:rPr lang="en-US" altLang="zh-CN" sz="6600" b="1" dirty="0"/>
              <a:t>Agent</a:t>
            </a:r>
            <a:r>
              <a:rPr lang="zh-CN" altLang="en-US" sz="6600" b="1" dirty="0"/>
              <a:t> </a:t>
            </a:r>
            <a:r>
              <a:rPr lang="en-US" altLang="zh-CN" sz="6600" b="1" dirty="0"/>
              <a:t>Finetuning</a:t>
            </a:r>
            <a:br>
              <a:rPr lang="en-US" altLang="zh-CN" sz="6600" b="1" dirty="0"/>
            </a:br>
            <a:r>
              <a:rPr lang="en-US" altLang="zh-CN" sz="4400" b="1" i="1" dirty="0"/>
              <a:t>Next Step of Agent</a:t>
            </a:r>
            <a:endParaRPr lang="zh-CN" altLang="en-US" sz="4400" b="1" i="1" dirty="0"/>
          </a:p>
        </p:txBody>
      </p:sp>
    </p:spTree>
    <p:extLst>
      <p:ext uri="{BB962C8B-B14F-4D97-AF65-F5344CB8AC3E}">
        <p14:creationId xmlns:p14="http://schemas.microsoft.com/office/powerpoint/2010/main" val="930770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A17F977-CE31-4AD1-8601-45058F1B44D6}"/>
              </a:ext>
            </a:extLst>
          </p:cNvPr>
          <p:cNvSpPr txBox="1"/>
          <p:nvPr/>
        </p:nvSpPr>
        <p:spPr>
          <a:xfrm>
            <a:off x="89991" y="259898"/>
            <a:ext cx="11859201" cy="461665"/>
          </a:xfrm>
          <a:prstGeom prst="rect">
            <a:avLst/>
          </a:prstGeom>
          <a:noFill/>
        </p:spPr>
        <p:txBody>
          <a:bodyPr wrap="square">
            <a:spAutoFit/>
          </a:bodyPr>
          <a:lstStyle/>
          <a:p>
            <a:r>
              <a:rPr lang="en-US" altLang="zh-CN" sz="2400" b="1" dirty="0" err="1">
                <a:solidFill>
                  <a:srgbClr val="121212"/>
                </a:solidFill>
                <a:latin typeface="-apple-system"/>
              </a:rPr>
              <a:t>FiReAct</a:t>
            </a:r>
            <a:r>
              <a:rPr lang="en-US" altLang="zh-CN" sz="2400" b="1" dirty="0">
                <a:solidFill>
                  <a:srgbClr val="121212"/>
                </a:solidFill>
                <a:latin typeface="-apple-system"/>
              </a:rPr>
              <a:t> (ICLR 2024</a:t>
            </a:r>
            <a:r>
              <a:rPr lang="zh-CN" altLang="en-US" sz="2400" b="1" dirty="0">
                <a:solidFill>
                  <a:srgbClr val="121212"/>
                </a:solidFill>
                <a:latin typeface="-apple-system"/>
              </a:rPr>
              <a:t> </a:t>
            </a:r>
            <a:r>
              <a:rPr lang="en-US" altLang="zh-CN" sz="2400" b="1" i="0" u="none" strike="noStrike" baseline="0" dirty="0">
                <a:latin typeface="NimbusRomNo9L-Medi"/>
              </a:rPr>
              <a:t>submission</a:t>
            </a:r>
            <a:r>
              <a:rPr lang="en-US" altLang="zh-CN" sz="2400" b="1" dirty="0">
                <a:solidFill>
                  <a:srgbClr val="121212"/>
                </a:solidFill>
                <a:latin typeface="-apple-system"/>
              </a:rPr>
              <a:t>)</a:t>
            </a:r>
          </a:p>
        </p:txBody>
      </p:sp>
      <p:sp>
        <p:nvSpPr>
          <p:cNvPr id="12" name="文本框 11">
            <a:extLst>
              <a:ext uri="{FF2B5EF4-FFF2-40B4-BE49-F238E27FC236}">
                <a16:creationId xmlns:a16="http://schemas.microsoft.com/office/drawing/2014/main" id="{DC5D53B3-7197-A740-BCB4-4ACB4178AFCF}"/>
              </a:ext>
            </a:extLst>
          </p:cNvPr>
          <p:cNvSpPr txBox="1"/>
          <p:nvPr/>
        </p:nvSpPr>
        <p:spPr>
          <a:xfrm>
            <a:off x="430575" y="967962"/>
            <a:ext cx="4246528" cy="5724644"/>
          </a:xfrm>
          <a:prstGeom prst="rect">
            <a:avLst/>
          </a:prstGeom>
          <a:noFill/>
        </p:spPr>
        <p:txBody>
          <a:bodyPr wrap="square">
            <a:spAutoFit/>
          </a:bodyPr>
          <a:lstStyle/>
          <a:p>
            <a:r>
              <a:rPr lang="en-US" altLang="zh-CN" sz="2000" b="1" dirty="0">
                <a:solidFill>
                  <a:srgbClr val="101214"/>
                </a:solidFill>
                <a:latin typeface="PingFang SC"/>
              </a:rPr>
              <a:t>Universal</a:t>
            </a:r>
            <a:r>
              <a:rPr lang="zh-CN" altLang="en-US" sz="2000" b="1" dirty="0">
                <a:solidFill>
                  <a:srgbClr val="101214"/>
                </a:solidFill>
                <a:latin typeface="PingFang SC"/>
              </a:rPr>
              <a:t> </a:t>
            </a:r>
            <a:r>
              <a:rPr lang="en-US" altLang="zh-CN" sz="2000" b="1" dirty="0">
                <a:solidFill>
                  <a:srgbClr val="101214"/>
                </a:solidFill>
                <a:latin typeface="PingFang SC"/>
              </a:rPr>
              <a:t>LLM </a:t>
            </a:r>
            <a:r>
              <a:rPr lang="en-US" altLang="zh-CN" sz="2000" b="1" dirty="0">
                <a:solidFill>
                  <a:srgbClr val="101214"/>
                </a:solidFill>
                <a:latin typeface="PingFang SC"/>
                <a:sym typeface="Wingdings" pitchFamily="2" charset="2"/>
              </a:rPr>
              <a:t> Task-specified Agent</a:t>
            </a:r>
            <a:endParaRPr lang="en-US" altLang="zh-CN" sz="2000" b="1" dirty="0">
              <a:solidFill>
                <a:srgbClr val="101214"/>
              </a:solidFill>
              <a:latin typeface="PingFang SC"/>
            </a:endParaRPr>
          </a:p>
          <a:p>
            <a:endParaRPr lang="en-US" altLang="zh-CN" sz="2000" b="1" dirty="0">
              <a:solidFill>
                <a:srgbClr val="101214"/>
              </a:solidFill>
              <a:latin typeface="PingFang SC"/>
            </a:endParaRPr>
          </a:p>
          <a:p>
            <a:r>
              <a:rPr lang="en-US" altLang="zh-CN" b="1" dirty="0">
                <a:latin typeface="NimbusRomNo9L-Medi"/>
              </a:rPr>
              <a:t>Idea</a:t>
            </a:r>
            <a:r>
              <a:rPr lang="zh-CN" altLang="en-US" b="1" dirty="0">
                <a:latin typeface="NimbusRomNo9L-Medi"/>
              </a:rPr>
              <a:t>：</a:t>
            </a:r>
            <a:r>
              <a:rPr lang="en-US" altLang="zh-CN" b="1" dirty="0">
                <a:latin typeface="NimbusRomNo9L-Medi"/>
              </a:rPr>
              <a:t>GPT4</a:t>
            </a:r>
            <a:r>
              <a:rPr lang="zh-CN" altLang="en-US" b="1" dirty="0">
                <a:latin typeface="NimbusRomNo9L-Medi"/>
              </a:rPr>
              <a:t>作为智能范例，微调开源</a:t>
            </a:r>
            <a:r>
              <a:rPr lang="en-US" altLang="zh-CN" b="1" dirty="0">
                <a:latin typeface="NimbusRomNo9L-Medi"/>
              </a:rPr>
              <a:t>LLM</a:t>
            </a:r>
            <a:r>
              <a:rPr lang="zh-CN" altLang="en-US" b="1" dirty="0">
                <a:latin typeface="NimbusRomNo9L-Medi"/>
              </a:rPr>
              <a:t>增强其下游任务（</a:t>
            </a:r>
            <a:r>
              <a:rPr lang="en-US" altLang="zh-CN" b="1" dirty="0">
                <a:latin typeface="NimbusRomNo9L-Medi"/>
              </a:rPr>
              <a:t>QA</a:t>
            </a:r>
            <a:r>
              <a:rPr lang="zh-CN" altLang="en-US" b="1" dirty="0">
                <a:latin typeface="NimbusRomNo9L-Medi"/>
              </a:rPr>
              <a:t>）的</a:t>
            </a:r>
            <a:r>
              <a:rPr lang="en-US" altLang="zh-CN" b="1" dirty="0">
                <a:latin typeface="NimbusRomNo9L-Medi"/>
              </a:rPr>
              <a:t>Agent</a:t>
            </a:r>
            <a:r>
              <a:rPr lang="zh-CN" altLang="en-US" b="1" dirty="0">
                <a:latin typeface="NimbusRomNo9L-Medi"/>
              </a:rPr>
              <a:t>能力（蒸馏）</a:t>
            </a:r>
            <a:endParaRPr lang="en-US" altLang="zh-CN" b="1" dirty="0">
              <a:latin typeface="NimbusRomNo9L-Medi"/>
            </a:endParaRPr>
          </a:p>
          <a:p>
            <a:endParaRPr lang="en-US" altLang="zh-CN" b="1" i="0" dirty="0">
              <a:solidFill>
                <a:srgbClr val="121212"/>
              </a:solidFill>
              <a:effectLst/>
              <a:latin typeface="-apple-system"/>
            </a:endParaRPr>
          </a:p>
          <a:p>
            <a:r>
              <a:rPr lang="zh-CN" altLang="en-US" b="1" dirty="0">
                <a:solidFill>
                  <a:srgbClr val="121212"/>
                </a:solidFill>
                <a:latin typeface="-apple-system"/>
              </a:rPr>
              <a:t>数据集构建</a:t>
            </a:r>
            <a:endParaRPr lang="en-US" altLang="zh-CN" b="1" dirty="0">
              <a:solidFill>
                <a:srgbClr val="121212"/>
              </a:solidFill>
              <a:latin typeface="-apple-system"/>
            </a:endParaRPr>
          </a:p>
          <a:p>
            <a:r>
              <a:rPr lang="en-US" altLang="zh-CN" dirty="0">
                <a:solidFill>
                  <a:srgbClr val="121212"/>
                </a:solidFill>
                <a:latin typeface="-apple-system"/>
              </a:rPr>
              <a:t>GPT4</a:t>
            </a:r>
            <a:r>
              <a:rPr lang="zh-CN" altLang="en-US" dirty="0">
                <a:latin typeface="NimbusRomNo9L-Medi"/>
              </a:rPr>
              <a:t>生成下游任务的完整轨迹数据</a:t>
            </a:r>
            <a:r>
              <a:rPr lang="zh-CN" altLang="en-US" dirty="0">
                <a:solidFill>
                  <a:srgbClr val="121212"/>
                </a:solidFill>
                <a:latin typeface="-apple-system"/>
              </a:rPr>
              <a:t>，</a:t>
            </a:r>
            <a:r>
              <a:rPr lang="zh-CN" altLang="en-US" dirty="0"/>
              <a:t>由</a:t>
            </a:r>
            <a:r>
              <a:rPr lang="en-US" altLang="zh-CN" dirty="0" err="1"/>
              <a:t>ReAct</a:t>
            </a:r>
            <a:r>
              <a:rPr lang="zh-CN" altLang="en-US" dirty="0"/>
              <a:t>风格的多个</a:t>
            </a:r>
            <a:r>
              <a:rPr lang="en" altLang="zh-CN" dirty="0"/>
              <a:t>thought-action-observation</a:t>
            </a:r>
            <a:r>
              <a:rPr lang="zh-CN" altLang="en-US" dirty="0"/>
              <a:t>轮次组成</a:t>
            </a:r>
            <a:endParaRPr lang="en-US" altLang="zh-CN" dirty="0">
              <a:solidFill>
                <a:srgbClr val="121212"/>
              </a:solidFill>
              <a:latin typeface="-apple-system"/>
            </a:endParaRPr>
          </a:p>
          <a:p>
            <a:endParaRPr lang="en-US" altLang="zh-CN" dirty="0">
              <a:solidFill>
                <a:srgbClr val="121212"/>
              </a:solidFill>
              <a:latin typeface="-apple-system"/>
            </a:endParaRPr>
          </a:p>
          <a:p>
            <a:r>
              <a:rPr lang="zh-CN" altLang="en-US" b="1" dirty="0">
                <a:solidFill>
                  <a:srgbClr val="121212"/>
                </a:solidFill>
                <a:latin typeface="-apple-system"/>
              </a:rPr>
              <a:t>构建</a:t>
            </a:r>
            <a:endParaRPr lang="en-US" altLang="zh-CN" b="1" dirty="0">
              <a:solidFill>
                <a:srgbClr val="121212"/>
              </a:solidFill>
              <a:latin typeface="-apple-system"/>
            </a:endParaRPr>
          </a:p>
          <a:p>
            <a:r>
              <a:rPr lang="en-US" altLang="zh-CN" dirty="0">
                <a:solidFill>
                  <a:srgbClr val="121212"/>
                </a:solidFill>
                <a:latin typeface="-apple-system"/>
              </a:rPr>
              <a:t>Planner</a:t>
            </a:r>
            <a:r>
              <a:rPr lang="zh-CN" altLang="en-US" dirty="0">
                <a:solidFill>
                  <a:srgbClr val="121212"/>
                </a:solidFill>
                <a:latin typeface="-apple-system"/>
              </a:rPr>
              <a:t> </a:t>
            </a:r>
            <a:r>
              <a:rPr lang="en-US" altLang="zh-CN" dirty="0">
                <a:solidFill>
                  <a:srgbClr val="121212"/>
                </a:solidFill>
                <a:latin typeface="-apple-system"/>
              </a:rPr>
              <a:t>+</a:t>
            </a:r>
            <a:r>
              <a:rPr lang="zh-CN" altLang="en-US" dirty="0">
                <a:solidFill>
                  <a:srgbClr val="121212"/>
                </a:solidFill>
                <a:latin typeface="-apple-system"/>
              </a:rPr>
              <a:t> </a:t>
            </a:r>
            <a:r>
              <a:rPr lang="en-US" altLang="zh-CN" dirty="0">
                <a:solidFill>
                  <a:srgbClr val="121212"/>
                </a:solidFill>
                <a:latin typeface="-apple-system"/>
              </a:rPr>
              <a:t>Tools</a:t>
            </a:r>
          </a:p>
          <a:p>
            <a:endParaRPr lang="en-US" altLang="zh-CN" dirty="0">
              <a:solidFill>
                <a:srgbClr val="121212"/>
              </a:solidFill>
              <a:latin typeface="-apple-system"/>
            </a:endParaRPr>
          </a:p>
          <a:p>
            <a:r>
              <a:rPr lang="zh-CN" altLang="en-US" b="1" dirty="0">
                <a:solidFill>
                  <a:srgbClr val="121212"/>
                </a:solidFill>
                <a:latin typeface="-apple-system"/>
              </a:rPr>
              <a:t>微调技术报告</a:t>
            </a:r>
            <a:endParaRPr lang="en-US" altLang="zh-CN" b="1" dirty="0">
              <a:solidFill>
                <a:srgbClr val="121212"/>
              </a:solidFill>
              <a:latin typeface="-apple-system"/>
            </a:endParaRPr>
          </a:p>
          <a:p>
            <a:r>
              <a:rPr lang="zh-CN" altLang="en-US" dirty="0">
                <a:solidFill>
                  <a:srgbClr val="121212"/>
                </a:solidFill>
                <a:latin typeface="-apple-system"/>
              </a:rPr>
              <a:t>使用多种微调方法（</a:t>
            </a:r>
            <a:r>
              <a:rPr lang="en-US" altLang="zh-CN" dirty="0">
                <a:solidFill>
                  <a:srgbClr val="121212"/>
                </a:solidFill>
                <a:latin typeface="-apple-system"/>
              </a:rPr>
              <a:t>CoT, </a:t>
            </a:r>
            <a:r>
              <a:rPr lang="en-US" altLang="zh-CN" dirty="0" err="1">
                <a:solidFill>
                  <a:srgbClr val="121212"/>
                </a:solidFill>
                <a:latin typeface="-apple-system"/>
              </a:rPr>
              <a:t>ReAct</a:t>
            </a:r>
            <a:r>
              <a:rPr lang="en-US" altLang="zh-CN" dirty="0">
                <a:solidFill>
                  <a:srgbClr val="121212"/>
                </a:solidFill>
                <a:latin typeface="-apple-system"/>
              </a:rPr>
              <a:t>, </a:t>
            </a:r>
            <a:r>
              <a:rPr lang="en-US" altLang="zh-CN" dirty="0" err="1">
                <a:solidFill>
                  <a:srgbClr val="121212"/>
                </a:solidFill>
                <a:latin typeface="-apple-system"/>
              </a:rPr>
              <a:t>Reflexion</a:t>
            </a:r>
            <a:r>
              <a:rPr lang="zh-CN" altLang="en-US" dirty="0">
                <a:solidFill>
                  <a:srgbClr val="121212"/>
                </a:solidFill>
                <a:latin typeface="-apple-system"/>
              </a:rPr>
              <a:t>）在多个</a:t>
            </a:r>
            <a:r>
              <a:rPr lang="en-US" altLang="zh-CN" dirty="0">
                <a:solidFill>
                  <a:srgbClr val="121212"/>
                </a:solidFill>
                <a:latin typeface="-apple-system"/>
              </a:rPr>
              <a:t>QA</a:t>
            </a:r>
            <a:r>
              <a:rPr lang="zh-CN" altLang="en-US" dirty="0">
                <a:solidFill>
                  <a:srgbClr val="121212"/>
                </a:solidFill>
                <a:latin typeface="-apple-system"/>
              </a:rPr>
              <a:t>数据集上微调多个大模型（</a:t>
            </a:r>
            <a:r>
              <a:rPr lang="en-US" altLang="zh-CN" dirty="0">
                <a:solidFill>
                  <a:srgbClr val="121212"/>
                </a:solidFill>
                <a:latin typeface="-apple-system"/>
              </a:rPr>
              <a:t>GPT-3.5, Llama-2, </a:t>
            </a:r>
            <a:r>
              <a:rPr lang="en-US" altLang="zh-CN" dirty="0" err="1">
                <a:solidFill>
                  <a:srgbClr val="121212"/>
                </a:solidFill>
                <a:latin typeface="-apple-system"/>
              </a:rPr>
              <a:t>CodeLlama</a:t>
            </a:r>
            <a:r>
              <a:rPr lang="zh-CN" altLang="en-US" dirty="0">
                <a:solidFill>
                  <a:srgbClr val="121212"/>
                </a:solidFill>
                <a:latin typeface="-apple-system"/>
              </a:rPr>
              <a:t>）进行探索。</a:t>
            </a:r>
            <a:endParaRPr lang="en-US" altLang="zh-CN" dirty="0">
              <a:solidFill>
                <a:srgbClr val="121212"/>
              </a:solidFill>
              <a:latin typeface="-apple-system"/>
            </a:endParaRPr>
          </a:p>
        </p:txBody>
      </p:sp>
      <p:pic>
        <p:nvPicPr>
          <p:cNvPr id="3" name="图片 2" descr="图形用户界面&#10;&#10;低可信度描述已自动生成">
            <a:extLst>
              <a:ext uri="{FF2B5EF4-FFF2-40B4-BE49-F238E27FC236}">
                <a16:creationId xmlns:a16="http://schemas.microsoft.com/office/drawing/2014/main" id="{DBA5342C-BAC9-EF4D-9846-849EB1592301}"/>
              </a:ext>
            </a:extLst>
          </p:cNvPr>
          <p:cNvPicPr>
            <a:picLocks noChangeAspect="1"/>
          </p:cNvPicPr>
          <p:nvPr/>
        </p:nvPicPr>
        <p:blipFill>
          <a:blip r:embed="rId3"/>
          <a:stretch>
            <a:fillRect/>
          </a:stretch>
        </p:blipFill>
        <p:spPr>
          <a:xfrm>
            <a:off x="4987658" y="3295883"/>
            <a:ext cx="6961534" cy="3357398"/>
          </a:xfrm>
          <a:prstGeom prst="rect">
            <a:avLst/>
          </a:prstGeom>
        </p:spPr>
      </p:pic>
      <p:pic>
        <p:nvPicPr>
          <p:cNvPr id="7" name="图片 6" descr="图示&#10;&#10;描述已自动生成">
            <a:extLst>
              <a:ext uri="{FF2B5EF4-FFF2-40B4-BE49-F238E27FC236}">
                <a16:creationId xmlns:a16="http://schemas.microsoft.com/office/drawing/2014/main" id="{279594D4-1F9A-5E45-90CA-10DB40C94B2E}"/>
              </a:ext>
            </a:extLst>
          </p:cNvPr>
          <p:cNvPicPr>
            <a:picLocks noChangeAspect="1"/>
          </p:cNvPicPr>
          <p:nvPr/>
        </p:nvPicPr>
        <p:blipFill>
          <a:blip r:embed="rId4"/>
          <a:stretch>
            <a:fillRect/>
          </a:stretch>
        </p:blipFill>
        <p:spPr>
          <a:xfrm>
            <a:off x="5522505" y="641130"/>
            <a:ext cx="6238920" cy="2371616"/>
          </a:xfrm>
          <a:prstGeom prst="rect">
            <a:avLst/>
          </a:prstGeom>
        </p:spPr>
      </p:pic>
    </p:spTree>
    <p:extLst>
      <p:ext uri="{BB962C8B-B14F-4D97-AF65-F5344CB8AC3E}">
        <p14:creationId xmlns:p14="http://schemas.microsoft.com/office/powerpoint/2010/main" val="14060834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A17F977-CE31-4AD1-8601-45058F1B44D6}"/>
              </a:ext>
            </a:extLst>
          </p:cNvPr>
          <p:cNvSpPr txBox="1"/>
          <p:nvPr/>
        </p:nvSpPr>
        <p:spPr>
          <a:xfrm>
            <a:off x="89991" y="259898"/>
            <a:ext cx="11859201" cy="461665"/>
          </a:xfrm>
          <a:prstGeom prst="rect">
            <a:avLst/>
          </a:prstGeom>
          <a:noFill/>
        </p:spPr>
        <p:txBody>
          <a:bodyPr wrap="square">
            <a:spAutoFit/>
          </a:bodyPr>
          <a:lstStyle/>
          <a:p>
            <a:r>
              <a:rPr lang="en-US" altLang="zh-CN" sz="2400" b="1" dirty="0" err="1">
                <a:solidFill>
                  <a:srgbClr val="121212"/>
                </a:solidFill>
                <a:latin typeface="-apple-system"/>
              </a:rPr>
              <a:t>AgentTuning</a:t>
            </a:r>
            <a:r>
              <a:rPr lang="en-US" altLang="zh-CN" sz="2400" b="1" dirty="0">
                <a:solidFill>
                  <a:srgbClr val="121212"/>
                </a:solidFill>
                <a:latin typeface="-apple-system"/>
              </a:rPr>
              <a:t> (ICLR 2024</a:t>
            </a:r>
            <a:r>
              <a:rPr lang="zh-CN" altLang="en-US" sz="2400" b="1" dirty="0">
                <a:solidFill>
                  <a:srgbClr val="121212"/>
                </a:solidFill>
                <a:latin typeface="-apple-system"/>
              </a:rPr>
              <a:t> </a:t>
            </a:r>
            <a:r>
              <a:rPr lang="en-US" altLang="zh-CN" sz="2400" b="1" i="0" u="none" strike="noStrike" baseline="0" dirty="0">
                <a:latin typeface="NimbusRomNo9L-Medi"/>
              </a:rPr>
              <a:t>submission</a:t>
            </a:r>
            <a:r>
              <a:rPr lang="en-US" altLang="zh-CN" sz="2400" b="1" dirty="0">
                <a:solidFill>
                  <a:srgbClr val="121212"/>
                </a:solidFill>
                <a:latin typeface="-apple-system"/>
              </a:rPr>
              <a:t>)</a:t>
            </a:r>
          </a:p>
        </p:txBody>
      </p:sp>
      <p:sp>
        <p:nvSpPr>
          <p:cNvPr id="12" name="文本框 11">
            <a:extLst>
              <a:ext uri="{FF2B5EF4-FFF2-40B4-BE49-F238E27FC236}">
                <a16:creationId xmlns:a16="http://schemas.microsoft.com/office/drawing/2014/main" id="{DC5D53B3-7197-A740-BCB4-4ACB4178AFCF}"/>
              </a:ext>
            </a:extLst>
          </p:cNvPr>
          <p:cNvSpPr txBox="1"/>
          <p:nvPr/>
        </p:nvSpPr>
        <p:spPr>
          <a:xfrm>
            <a:off x="430575" y="967962"/>
            <a:ext cx="4360948" cy="4893647"/>
          </a:xfrm>
          <a:prstGeom prst="rect">
            <a:avLst/>
          </a:prstGeom>
          <a:noFill/>
        </p:spPr>
        <p:txBody>
          <a:bodyPr wrap="square">
            <a:spAutoFit/>
          </a:bodyPr>
          <a:lstStyle/>
          <a:p>
            <a:r>
              <a:rPr lang="en-US" altLang="zh-CN" sz="2000" b="1" dirty="0">
                <a:solidFill>
                  <a:srgbClr val="101214"/>
                </a:solidFill>
                <a:latin typeface="PingFang SC"/>
              </a:rPr>
              <a:t>Universal</a:t>
            </a:r>
            <a:r>
              <a:rPr lang="zh-CN" altLang="en-US" sz="2000" b="1" dirty="0">
                <a:solidFill>
                  <a:srgbClr val="101214"/>
                </a:solidFill>
                <a:latin typeface="PingFang SC"/>
              </a:rPr>
              <a:t> </a:t>
            </a:r>
            <a:r>
              <a:rPr lang="en-US" altLang="zh-CN" sz="2000" b="1" dirty="0">
                <a:solidFill>
                  <a:srgbClr val="101214"/>
                </a:solidFill>
                <a:latin typeface="PingFang SC"/>
              </a:rPr>
              <a:t>LLM </a:t>
            </a:r>
            <a:r>
              <a:rPr lang="en-US" altLang="zh-CN" sz="2000" b="1" dirty="0">
                <a:solidFill>
                  <a:srgbClr val="101214"/>
                </a:solidFill>
                <a:latin typeface="PingFang SC"/>
                <a:sym typeface="Wingdings" pitchFamily="2" charset="2"/>
              </a:rPr>
              <a:t> Task-specified Agent</a:t>
            </a:r>
            <a:r>
              <a:rPr lang="zh-CN" altLang="en-US" sz="2000" b="1" dirty="0">
                <a:solidFill>
                  <a:srgbClr val="101214"/>
                </a:solidFill>
                <a:latin typeface="PingFang SC"/>
                <a:sym typeface="Wingdings" pitchFamily="2" charset="2"/>
              </a:rPr>
              <a:t> </a:t>
            </a:r>
            <a:r>
              <a:rPr lang="en-US" altLang="zh-CN" sz="2000" b="1" dirty="0">
                <a:solidFill>
                  <a:srgbClr val="101214"/>
                </a:solidFill>
                <a:latin typeface="PingFang SC"/>
                <a:sym typeface="Wingdings" pitchFamily="2" charset="2"/>
              </a:rPr>
              <a:t>+</a:t>
            </a:r>
            <a:r>
              <a:rPr lang="zh-CN" altLang="en-US" sz="2000" b="1" dirty="0">
                <a:solidFill>
                  <a:srgbClr val="101214"/>
                </a:solidFill>
                <a:latin typeface="PingFang SC"/>
                <a:sym typeface="Wingdings" pitchFamily="2" charset="2"/>
              </a:rPr>
              <a:t> </a:t>
            </a:r>
            <a:r>
              <a:rPr lang="en-US" altLang="zh-CN" sz="2000" b="1" dirty="0">
                <a:solidFill>
                  <a:srgbClr val="101214"/>
                </a:solidFill>
                <a:latin typeface="PingFang SC"/>
                <a:sym typeface="Wingdings" pitchFamily="2" charset="2"/>
              </a:rPr>
              <a:t>General</a:t>
            </a:r>
            <a:r>
              <a:rPr lang="zh-CN" altLang="en-US" sz="2000" b="1" dirty="0">
                <a:solidFill>
                  <a:srgbClr val="101214"/>
                </a:solidFill>
                <a:latin typeface="PingFang SC"/>
                <a:sym typeface="Wingdings" pitchFamily="2" charset="2"/>
              </a:rPr>
              <a:t> </a:t>
            </a:r>
            <a:r>
              <a:rPr lang="en-US" altLang="zh-CN" sz="2000" b="1" dirty="0">
                <a:solidFill>
                  <a:srgbClr val="101214"/>
                </a:solidFill>
                <a:latin typeface="PingFang SC"/>
                <a:sym typeface="Wingdings" pitchFamily="2" charset="2"/>
              </a:rPr>
              <a:t>Intelligence</a:t>
            </a:r>
            <a:endParaRPr lang="en-US" altLang="zh-CN" sz="2000" b="1" dirty="0">
              <a:solidFill>
                <a:srgbClr val="101214"/>
              </a:solidFill>
              <a:latin typeface="PingFang SC"/>
            </a:endParaRPr>
          </a:p>
          <a:p>
            <a:endParaRPr lang="en-US" altLang="zh-CN" sz="2000" b="1" dirty="0">
              <a:solidFill>
                <a:srgbClr val="101214"/>
              </a:solidFill>
              <a:latin typeface="PingFang SC"/>
            </a:endParaRPr>
          </a:p>
          <a:p>
            <a:r>
              <a:rPr lang="en-US" altLang="zh-CN" b="1" dirty="0">
                <a:latin typeface="NimbusRomNo9L-Medi"/>
              </a:rPr>
              <a:t>Idea</a:t>
            </a:r>
            <a:r>
              <a:rPr lang="zh-CN" altLang="en-US" b="1" dirty="0">
                <a:latin typeface="NimbusRomNo9L-Medi"/>
              </a:rPr>
              <a:t>：增强</a:t>
            </a:r>
            <a:r>
              <a:rPr lang="en" altLang="zh-CN" b="1" dirty="0">
                <a:latin typeface="NimbusRomNo9L-Medi"/>
              </a:rPr>
              <a:t>LLM</a:t>
            </a:r>
            <a:r>
              <a:rPr lang="zh-CN" altLang="en-US" b="1" dirty="0">
                <a:latin typeface="NimbusRomNo9L-Medi"/>
              </a:rPr>
              <a:t>在</a:t>
            </a:r>
            <a:r>
              <a:rPr lang="en" altLang="zh-CN" b="1" dirty="0">
                <a:latin typeface="NimbusRomNo9L-Medi"/>
              </a:rPr>
              <a:t>agent</a:t>
            </a:r>
            <a:r>
              <a:rPr lang="zh-CN" altLang="en-US" b="1" dirty="0">
                <a:latin typeface="NimbusRomNo9L-Medi"/>
              </a:rPr>
              <a:t>任务上的能力同时保留其通用智能</a:t>
            </a:r>
            <a:endParaRPr lang="en-US" altLang="zh-CN" b="1" dirty="0">
              <a:latin typeface="NimbusRomNo9L-Medi"/>
            </a:endParaRPr>
          </a:p>
          <a:p>
            <a:endParaRPr lang="en-US" altLang="zh-CN" b="1" dirty="0">
              <a:solidFill>
                <a:srgbClr val="121212"/>
              </a:solidFill>
              <a:latin typeface="NimbusRomNo9L-Medi"/>
            </a:endParaRPr>
          </a:p>
          <a:p>
            <a:r>
              <a:rPr lang="zh-CN" altLang="en-US" b="1" dirty="0">
                <a:solidFill>
                  <a:srgbClr val="121212"/>
                </a:solidFill>
                <a:latin typeface="-apple-system"/>
              </a:rPr>
              <a:t>数据集构建</a:t>
            </a:r>
            <a:endParaRPr lang="en-US" altLang="zh-CN" b="1" dirty="0">
              <a:solidFill>
                <a:srgbClr val="121212"/>
              </a:solidFill>
              <a:latin typeface="-apple-system"/>
            </a:endParaRPr>
          </a:p>
          <a:p>
            <a:r>
              <a:rPr lang="zh-CN" altLang="en-US" dirty="0">
                <a:latin typeface="NimbusRomNo9L-Medi"/>
              </a:rPr>
              <a:t>收集</a:t>
            </a:r>
            <a:r>
              <a:rPr lang="en-US" altLang="zh-CN" dirty="0">
                <a:latin typeface="NimbusRomNo9L-Medi"/>
              </a:rPr>
              <a:t>GPT-4</a:t>
            </a:r>
            <a:r>
              <a:rPr lang="zh-CN" altLang="en-US" dirty="0">
                <a:latin typeface="NimbusRomNo9L-Medi"/>
              </a:rPr>
              <a:t>在六个任务上的轨迹数据，将任务相关的</a:t>
            </a:r>
            <a:r>
              <a:rPr lang="en-US" altLang="zh-CN" dirty="0">
                <a:latin typeface="NimbusRomNo9L-Medi"/>
              </a:rPr>
              <a:t>Agent</a:t>
            </a:r>
            <a:r>
              <a:rPr lang="zh-CN" altLang="en-US" dirty="0">
                <a:latin typeface="NimbusRomNo9L-Medi"/>
              </a:rPr>
              <a:t>微调数据集与通用能力数据集混合后进行微调</a:t>
            </a:r>
            <a:endParaRPr lang="en-US" altLang="zh-CN" dirty="0">
              <a:solidFill>
                <a:srgbClr val="121212"/>
              </a:solidFill>
              <a:latin typeface="-apple-system"/>
            </a:endParaRPr>
          </a:p>
          <a:p>
            <a:endParaRPr lang="en-US" altLang="zh-CN" dirty="0">
              <a:solidFill>
                <a:srgbClr val="121212"/>
              </a:solidFill>
              <a:latin typeface="-apple-system"/>
            </a:endParaRPr>
          </a:p>
          <a:p>
            <a:r>
              <a:rPr lang="en-US" altLang="zh-CN" b="1" dirty="0">
                <a:solidFill>
                  <a:srgbClr val="121212"/>
                </a:solidFill>
                <a:latin typeface="-apple-system"/>
              </a:rPr>
              <a:t>General</a:t>
            </a:r>
            <a:r>
              <a:rPr lang="zh-CN" altLang="en-US" b="1" dirty="0">
                <a:solidFill>
                  <a:srgbClr val="121212"/>
                </a:solidFill>
                <a:latin typeface="-apple-system"/>
              </a:rPr>
              <a:t> </a:t>
            </a:r>
            <a:r>
              <a:rPr lang="en-US" altLang="zh-CN" b="1" dirty="0">
                <a:solidFill>
                  <a:srgbClr val="121212"/>
                </a:solidFill>
                <a:latin typeface="-apple-system"/>
              </a:rPr>
              <a:t>Data</a:t>
            </a:r>
          </a:p>
          <a:p>
            <a:r>
              <a:rPr lang="en-US" altLang="zh-CN" dirty="0" err="1">
                <a:solidFill>
                  <a:srgbClr val="121212"/>
                </a:solidFill>
                <a:latin typeface="-apple-system"/>
              </a:rPr>
              <a:t>ShareGPT</a:t>
            </a:r>
            <a:r>
              <a:rPr lang="zh-CN" altLang="en-US" dirty="0">
                <a:solidFill>
                  <a:srgbClr val="121212"/>
                </a:solidFill>
                <a:latin typeface="-apple-system"/>
              </a:rPr>
              <a:t>数据集，记录与</a:t>
            </a:r>
            <a:r>
              <a:rPr lang="en-US" altLang="zh-CN" dirty="0">
                <a:solidFill>
                  <a:srgbClr val="121212"/>
                </a:solidFill>
                <a:latin typeface="-apple-system"/>
              </a:rPr>
              <a:t>GPT-3.5</a:t>
            </a:r>
            <a:r>
              <a:rPr lang="zh-CN" altLang="en-US" dirty="0">
                <a:solidFill>
                  <a:srgbClr val="121212"/>
                </a:solidFill>
                <a:latin typeface="-apple-system"/>
              </a:rPr>
              <a:t>和</a:t>
            </a:r>
            <a:r>
              <a:rPr lang="en-US" altLang="zh-CN" dirty="0">
                <a:solidFill>
                  <a:srgbClr val="121212"/>
                </a:solidFill>
                <a:latin typeface="-apple-system"/>
              </a:rPr>
              <a:t>GPT-4</a:t>
            </a:r>
            <a:r>
              <a:rPr lang="zh-CN" altLang="en-US" dirty="0">
                <a:solidFill>
                  <a:srgbClr val="121212"/>
                </a:solidFill>
                <a:latin typeface="-apple-system"/>
              </a:rPr>
              <a:t>的多轮对话。</a:t>
            </a:r>
            <a:endParaRPr lang="en-US" altLang="zh-CN" dirty="0">
              <a:solidFill>
                <a:srgbClr val="121212"/>
              </a:solidFill>
              <a:latin typeface="-apple-system"/>
            </a:endParaRPr>
          </a:p>
          <a:p>
            <a:endParaRPr lang="en-US" altLang="zh-CN" dirty="0">
              <a:solidFill>
                <a:srgbClr val="121212"/>
              </a:solidFill>
              <a:latin typeface="-apple-system"/>
            </a:endParaRPr>
          </a:p>
          <a:p>
            <a:r>
              <a:rPr lang="en-US" altLang="zh-CN" b="1" dirty="0" err="1">
                <a:solidFill>
                  <a:srgbClr val="121212"/>
                </a:solidFill>
                <a:latin typeface="-apple-system"/>
              </a:rPr>
              <a:t>AgentBench</a:t>
            </a:r>
            <a:endParaRPr lang="en-US" altLang="zh-CN" b="1" dirty="0">
              <a:solidFill>
                <a:srgbClr val="121212"/>
              </a:solidFill>
              <a:latin typeface="-apple-system"/>
            </a:endParaRPr>
          </a:p>
          <a:p>
            <a:r>
              <a:rPr lang="zh-CN" altLang="en-US" dirty="0">
                <a:solidFill>
                  <a:srgbClr val="121212"/>
                </a:solidFill>
                <a:latin typeface="-apple-system"/>
              </a:rPr>
              <a:t>测评</a:t>
            </a:r>
            <a:r>
              <a:rPr lang="en-US" altLang="zh-CN" dirty="0">
                <a:solidFill>
                  <a:srgbClr val="121212"/>
                </a:solidFill>
                <a:latin typeface="-apple-system"/>
              </a:rPr>
              <a:t>Agent</a:t>
            </a:r>
            <a:r>
              <a:rPr lang="zh-CN" altLang="en-US" dirty="0">
                <a:solidFill>
                  <a:srgbClr val="121212"/>
                </a:solidFill>
                <a:latin typeface="-apple-system"/>
              </a:rPr>
              <a:t>能力</a:t>
            </a:r>
            <a:endParaRPr lang="en-US" altLang="zh-CN" dirty="0">
              <a:solidFill>
                <a:srgbClr val="121212"/>
              </a:solidFill>
              <a:latin typeface="-apple-system"/>
            </a:endParaRPr>
          </a:p>
        </p:txBody>
      </p:sp>
      <p:pic>
        <p:nvPicPr>
          <p:cNvPr id="3" name="图片 2" descr="图表&#10;&#10;描述已自动生成">
            <a:extLst>
              <a:ext uri="{FF2B5EF4-FFF2-40B4-BE49-F238E27FC236}">
                <a16:creationId xmlns:a16="http://schemas.microsoft.com/office/drawing/2014/main" id="{7B76CFF2-70DA-B942-A02D-13DBC0A964BE}"/>
              </a:ext>
            </a:extLst>
          </p:cNvPr>
          <p:cNvPicPr>
            <a:picLocks noChangeAspect="1"/>
          </p:cNvPicPr>
          <p:nvPr/>
        </p:nvPicPr>
        <p:blipFill>
          <a:blip r:embed="rId3"/>
          <a:stretch>
            <a:fillRect/>
          </a:stretch>
        </p:blipFill>
        <p:spPr>
          <a:xfrm>
            <a:off x="7054681" y="259898"/>
            <a:ext cx="3792344" cy="3016236"/>
          </a:xfrm>
          <a:prstGeom prst="rect">
            <a:avLst/>
          </a:prstGeom>
        </p:spPr>
      </p:pic>
      <p:pic>
        <p:nvPicPr>
          <p:cNvPr id="7" name="图片 6" descr="图形用户界面, 应用程序&#10;&#10;描述已自动生成">
            <a:extLst>
              <a:ext uri="{FF2B5EF4-FFF2-40B4-BE49-F238E27FC236}">
                <a16:creationId xmlns:a16="http://schemas.microsoft.com/office/drawing/2014/main" id="{E1E43870-43D7-CC4F-99FD-DD9CC456EC9B}"/>
              </a:ext>
            </a:extLst>
          </p:cNvPr>
          <p:cNvPicPr>
            <a:picLocks noChangeAspect="1"/>
          </p:cNvPicPr>
          <p:nvPr/>
        </p:nvPicPr>
        <p:blipFill>
          <a:blip r:embed="rId4"/>
          <a:stretch>
            <a:fillRect/>
          </a:stretch>
        </p:blipFill>
        <p:spPr>
          <a:xfrm>
            <a:off x="4921489" y="3581867"/>
            <a:ext cx="7270511" cy="2815309"/>
          </a:xfrm>
          <a:prstGeom prst="rect">
            <a:avLst/>
          </a:prstGeom>
        </p:spPr>
      </p:pic>
    </p:spTree>
    <p:extLst>
      <p:ext uri="{BB962C8B-B14F-4D97-AF65-F5344CB8AC3E}">
        <p14:creationId xmlns:p14="http://schemas.microsoft.com/office/powerpoint/2010/main" val="21307017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753FAD-1A46-4C5F-821B-E985B9503228}"/>
              </a:ext>
            </a:extLst>
          </p:cNvPr>
          <p:cNvSpPr>
            <a:spLocks noGrp="1"/>
          </p:cNvSpPr>
          <p:nvPr>
            <p:ph type="ctrTitle"/>
          </p:nvPr>
        </p:nvSpPr>
        <p:spPr>
          <a:xfrm>
            <a:off x="-124691" y="2143614"/>
            <a:ext cx="12458699" cy="1789758"/>
          </a:xfrm>
        </p:spPr>
        <p:txBody>
          <a:bodyPr>
            <a:normAutofit/>
          </a:bodyPr>
          <a:lstStyle/>
          <a:p>
            <a:pPr>
              <a:lnSpc>
                <a:spcPct val="150000"/>
              </a:lnSpc>
            </a:pPr>
            <a:r>
              <a:rPr lang="en-US" altLang="zh-CN" sz="5400" b="1" dirty="0"/>
              <a:t>Trajectory data from GPT-4 + Finetune</a:t>
            </a:r>
            <a:endParaRPr lang="zh-CN" altLang="en-US" sz="5400" b="1" i="1" dirty="0"/>
          </a:p>
        </p:txBody>
      </p:sp>
    </p:spTree>
    <p:extLst>
      <p:ext uri="{BB962C8B-B14F-4D97-AF65-F5344CB8AC3E}">
        <p14:creationId xmlns:p14="http://schemas.microsoft.com/office/powerpoint/2010/main" val="1046651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35C7AA76-FE51-463C-BC3E-336A29C928CE}"/>
              </a:ext>
            </a:extLst>
          </p:cNvPr>
          <p:cNvSpPr txBox="1"/>
          <p:nvPr/>
        </p:nvSpPr>
        <p:spPr>
          <a:xfrm>
            <a:off x="89991" y="103004"/>
            <a:ext cx="11859201" cy="769441"/>
          </a:xfrm>
          <a:prstGeom prst="rect">
            <a:avLst/>
          </a:prstGeom>
          <a:noFill/>
        </p:spPr>
        <p:txBody>
          <a:bodyPr wrap="square">
            <a:spAutoFit/>
          </a:bodyPr>
          <a:lstStyle/>
          <a:p>
            <a:r>
              <a:rPr lang="zh-CN" altLang="en-US" sz="4400" b="1" dirty="0">
                <a:solidFill>
                  <a:srgbClr val="121212"/>
                </a:solidFill>
                <a:latin typeface="-apple-system"/>
              </a:rPr>
              <a:t>目录</a:t>
            </a:r>
            <a:endParaRPr lang="en-US" altLang="zh-CN" sz="4400" b="1" dirty="0">
              <a:solidFill>
                <a:srgbClr val="121212"/>
              </a:solidFill>
              <a:latin typeface="-apple-system"/>
            </a:endParaRPr>
          </a:p>
        </p:txBody>
      </p:sp>
      <p:sp>
        <p:nvSpPr>
          <p:cNvPr id="13" name="文本框 12">
            <a:extLst>
              <a:ext uri="{FF2B5EF4-FFF2-40B4-BE49-F238E27FC236}">
                <a16:creationId xmlns:a16="http://schemas.microsoft.com/office/drawing/2014/main" id="{41655E2B-690F-49AF-B1B5-15EE70E0CC79}"/>
              </a:ext>
            </a:extLst>
          </p:cNvPr>
          <p:cNvSpPr txBox="1"/>
          <p:nvPr/>
        </p:nvSpPr>
        <p:spPr>
          <a:xfrm>
            <a:off x="1316449" y="1307811"/>
            <a:ext cx="7091827" cy="3046988"/>
          </a:xfrm>
          <a:prstGeom prst="rect">
            <a:avLst/>
          </a:prstGeom>
          <a:noFill/>
        </p:spPr>
        <p:txBody>
          <a:bodyPr wrap="square">
            <a:spAutoFit/>
          </a:bodyPr>
          <a:lstStyle/>
          <a:p>
            <a:pPr marL="342900" indent="-342900">
              <a:buAutoNum type="ea1ChsPeriod"/>
            </a:pPr>
            <a:r>
              <a:rPr lang="en-US" altLang="zh-CN" sz="2400" b="1" dirty="0">
                <a:solidFill>
                  <a:srgbClr val="101214"/>
                </a:solidFill>
                <a:latin typeface="PingFang SC"/>
              </a:rPr>
              <a:t>CoT</a:t>
            </a:r>
            <a:r>
              <a:rPr lang="zh-CN" altLang="en-US" sz="2400" b="1" dirty="0">
                <a:solidFill>
                  <a:srgbClr val="101214"/>
                </a:solidFill>
                <a:latin typeface="PingFang SC"/>
              </a:rPr>
              <a:t>的改进</a:t>
            </a:r>
            <a:endParaRPr lang="en-US" altLang="zh-CN" sz="2400" b="1" dirty="0">
              <a:solidFill>
                <a:srgbClr val="101214"/>
              </a:solidFill>
              <a:latin typeface="PingFang SC"/>
            </a:endParaRPr>
          </a:p>
          <a:p>
            <a:pPr marL="342900" indent="-342900">
              <a:buAutoNum type="ea1ChsPeriod"/>
            </a:pPr>
            <a:endParaRPr lang="en-US" altLang="zh-CN" sz="2400" b="1" dirty="0">
              <a:solidFill>
                <a:srgbClr val="101214"/>
              </a:solidFill>
              <a:latin typeface="PingFang SC"/>
            </a:endParaRPr>
          </a:p>
          <a:p>
            <a:pPr marL="342900" indent="-342900">
              <a:buAutoNum type="ea1ChsPeriod"/>
            </a:pPr>
            <a:r>
              <a:rPr lang="zh-CN" altLang="en-US" sz="2400" b="1" dirty="0">
                <a:solidFill>
                  <a:srgbClr val="101214"/>
                </a:solidFill>
                <a:latin typeface="PingFang SC"/>
              </a:rPr>
              <a:t>多模态</a:t>
            </a:r>
            <a:r>
              <a:rPr lang="en-US" altLang="zh-CN" sz="2400" b="1" dirty="0">
                <a:solidFill>
                  <a:srgbClr val="101214"/>
                </a:solidFill>
                <a:latin typeface="PingFang SC"/>
              </a:rPr>
              <a:t>Agent</a:t>
            </a:r>
          </a:p>
          <a:p>
            <a:pPr marL="342900" indent="-342900">
              <a:buAutoNum type="ea1ChsPeriod"/>
            </a:pPr>
            <a:endParaRPr lang="en-US" altLang="zh-CN" sz="2400" b="1" dirty="0">
              <a:solidFill>
                <a:srgbClr val="101214"/>
              </a:solidFill>
              <a:latin typeface="PingFang SC"/>
            </a:endParaRPr>
          </a:p>
          <a:p>
            <a:pPr marL="342900" indent="-342900">
              <a:buAutoNum type="ea1ChsPeriod"/>
            </a:pPr>
            <a:r>
              <a:rPr lang="en-US" altLang="zh-CN" sz="2400" b="1" i="0" dirty="0">
                <a:solidFill>
                  <a:srgbClr val="101214"/>
                </a:solidFill>
                <a:effectLst/>
                <a:latin typeface="PingFang SC"/>
              </a:rPr>
              <a:t>Domain-specific</a:t>
            </a:r>
            <a:r>
              <a:rPr lang="zh-CN" altLang="en-US" sz="2400" b="1" i="0" dirty="0">
                <a:solidFill>
                  <a:srgbClr val="101214"/>
                </a:solidFill>
                <a:effectLst/>
                <a:latin typeface="PingFang SC"/>
              </a:rPr>
              <a:t> </a:t>
            </a:r>
            <a:r>
              <a:rPr lang="en-US" altLang="zh-CN" sz="2400" b="1" i="0" dirty="0">
                <a:solidFill>
                  <a:srgbClr val="101214"/>
                </a:solidFill>
                <a:effectLst/>
                <a:latin typeface="PingFang SC"/>
              </a:rPr>
              <a:t>Generative</a:t>
            </a:r>
            <a:r>
              <a:rPr lang="zh-CN" altLang="en-US" sz="2400" b="1" i="0" dirty="0">
                <a:solidFill>
                  <a:srgbClr val="101214"/>
                </a:solidFill>
                <a:effectLst/>
                <a:latin typeface="PingFang SC"/>
              </a:rPr>
              <a:t> </a:t>
            </a:r>
            <a:r>
              <a:rPr lang="en-US" altLang="zh-CN" sz="2400" b="1" i="0" dirty="0">
                <a:solidFill>
                  <a:srgbClr val="101214"/>
                </a:solidFill>
                <a:effectLst/>
                <a:latin typeface="PingFang SC"/>
              </a:rPr>
              <a:t>Agent</a:t>
            </a:r>
          </a:p>
          <a:p>
            <a:pPr marL="342900" indent="-342900">
              <a:buAutoNum type="ea1ChsPeriod"/>
            </a:pPr>
            <a:endParaRPr lang="en-US" altLang="zh-CN" sz="2400" b="1" dirty="0">
              <a:solidFill>
                <a:srgbClr val="101214"/>
              </a:solidFill>
              <a:latin typeface="PingFang SC"/>
            </a:endParaRPr>
          </a:p>
          <a:p>
            <a:pPr marL="342900" indent="-342900">
              <a:buAutoNum type="ea1ChsPeriod"/>
            </a:pPr>
            <a:r>
              <a:rPr lang="en-US" altLang="zh-CN" sz="2400" b="1" dirty="0">
                <a:solidFill>
                  <a:srgbClr val="101214"/>
                </a:solidFill>
                <a:latin typeface="PingFang SC"/>
              </a:rPr>
              <a:t>Agent</a:t>
            </a:r>
            <a:r>
              <a:rPr lang="zh-CN" altLang="en-US" sz="2400" b="1" dirty="0">
                <a:solidFill>
                  <a:srgbClr val="101214"/>
                </a:solidFill>
                <a:latin typeface="PingFang SC"/>
              </a:rPr>
              <a:t> </a:t>
            </a:r>
            <a:r>
              <a:rPr lang="en-US" altLang="zh-CN" sz="2400" b="1" dirty="0">
                <a:solidFill>
                  <a:srgbClr val="101214"/>
                </a:solidFill>
                <a:latin typeface="PingFang SC"/>
              </a:rPr>
              <a:t>Finetuning</a:t>
            </a:r>
          </a:p>
          <a:p>
            <a:pPr marL="342900" indent="-342900">
              <a:buAutoNum type="ea1ChsPeriod"/>
            </a:pPr>
            <a:endParaRPr lang="en-US" altLang="zh-CN" sz="2400" b="1" i="0" dirty="0">
              <a:solidFill>
                <a:srgbClr val="101214"/>
              </a:solidFill>
              <a:effectLst/>
              <a:latin typeface="PingFang SC"/>
            </a:endParaRPr>
          </a:p>
        </p:txBody>
      </p:sp>
    </p:spTree>
    <p:extLst>
      <p:ext uri="{BB962C8B-B14F-4D97-AF65-F5344CB8AC3E}">
        <p14:creationId xmlns:p14="http://schemas.microsoft.com/office/powerpoint/2010/main" val="25281223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35C7AA76-FE51-463C-BC3E-336A29C928CE}"/>
              </a:ext>
            </a:extLst>
          </p:cNvPr>
          <p:cNvSpPr txBox="1"/>
          <p:nvPr/>
        </p:nvSpPr>
        <p:spPr>
          <a:xfrm>
            <a:off x="89991" y="103004"/>
            <a:ext cx="11859201" cy="769441"/>
          </a:xfrm>
          <a:prstGeom prst="rect">
            <a:avLst/>
          </a:prstGeom>
          <a:noFill/>
        </p:spPr>
        <p:txBody>
          <a:bodyPr wrap="square">
            <a:spAutoFit/>
          </a:bodyPr>
          <a:lstStyle/>
          <a:p>
            <a:r>
              <a:rPr lang="en-US" altLang="zh-CN" sz="4400" b="1" dirty="0">
                <a:solidFill>
                  <a:srgbClr val="121212"/>
                </a:solidFill>
                <a:latin typeface="-apple-system"/>
              </a:rPr>
              <a:t>Future</a:t>
            </a:r>
            <a:r>
              <a:rPr lang="zh-CN" altLang="en-US" sz="4400" b="1" dirty="0">
                <a:solidFill>
                  <a:srgbClr val="121212"/>
                </a:solidFill>
                <a:latin typeface="-apple-system"/>
              </a:rPr>
              <a:t> </a:t>
            </a:r>
            <a:r>
              <a:rPr lang="en-US" altLang="zh-CN" sz="4400" b="1" dirty="0">
                <a:solidFill>
                  <a:srgbClr val="121212"/>
                </a:solidFill>
                <a:latin typeface="-apple-system"/>
              </a:rPr>
              <a:t>Work</a:t>
            </a:r>
          </a:p>
        </p:txBody>
      </p:sp>
      <p:sp>
        <p:nvSpPr>
          <p:cNvPr id="13" name="文本框 12">
            <a:extLst>
              <a:ext uri="{FF2B5EF4-FFF2-40B4-BE49-F238E27FC236}">
                <a16:creationId xmlns:a16="http://schemas.microsoft.com/office/drawing/2014/main" id="{41655E2B-690F-49AF-B1B5-15EE70E0CC79}"/>
              </a:ext>
            </a:extLst>
          </p:cNvPr>
          <p:cNvSpPr txBox="1"/>
          <p:nvPr/>
        </p:nvSpPr>
        <p:spPr>
          <a:xfrm>
            <a:off x="1316449" y="1307811"/>
            <a:ext cx="7638365" cy="4154984"/>
          </a:xfrm>
          <a:prstGeom prst="rect">
            <a:avLst/>
          </a:prstGeom>
          <a:noFill/>
        </p:spPr>
        <p:txBody>
          <a:bodyPr wrap="square">
            <a:spAutoFit/>
          </a:bodyPr>
          <a:lstStyle/>
          <a:p>
            <a:pPr marL="342900" indent="-342900">
              <a:buFont typeface="Arial" panose="020B0604020202020204" pitchFamily="34" charset="0"/>
              <a:buChar char="•"/>
            </a:pPr>
            <a:r>
              <a:rPr lang="en-US" altLang="zh-CN" sz="2400" b="1" dirty="0">
                <a:solidFill>
                  <a:srgbClr val="101214"/>
                </a:solidFill>
                <a:latin typeface="PingFang SC"/>
              </a:rPr>
              <a:t>Generative Agent + Agent Finetuning</a:t>
            </a:r>
          </a:p>
          <a:p>
            <a:pPr marL="800100" lvl="1" indent="-342900">
              <a:buFont typeface="Arial" panose="020B0604020202020204" pitchFamily="34" charset="0"/>
              <a:buChar char="•"/>
            </a:pPr>
            <a:r>
              <a:rPr lang="en-US" altLang="zh-CN" sz="2400" b="1" dirty="0">
                <a:solidFill>
                  <a:srgbClr val="101214"/>
                </a:solidFill>
                <a:latin typeface="PingFang SC"/>
              </a:rPr>
              <a:t>Construct trajectories from real user data </a:t>
            </a:r>
          </a:p>
          <a:p>
            <a:pPr marL="800100" lvl="1" indent="-342900">
              <a:buFont typeface="Arial" panose="020B0604020202020204" pitchFamily="34" charset="0"/>
              <a:buChar char="•"/>
            </a:pPr>
            <a:r>
              <a:rPr lang="en-US" altLang="zh-CN" sz="2400" b="1" dirty="0">
                <a:solidFill>
                  <a:srgbClr val="101214"/>
                </a:solidFill>
                <a:latin typeface="PingFang SC"/>
              </a:rPr>
              <a:t>Eliminate hallucination in downstream task</a:t>
            </a:r>
          </a:p>
          <a:p>
            <a:pPr marL="800100" lvl="1" indent="-342900">
              <a:buFont typeface="Arial" panose="020B0604020202020204" pitchFamily="34" charset="0"/>
              <a:buChar char="•"/>
            </a:pPr>
            <a:endParaRPr lang="en-US" altLang="zh-CN" sz="2400" b="1" dirty="0">
              <a:solidFill>
                <a:srgbClr val="101214"/>
              </a:solidFill>
              <a:latin typeface="PingFang SC"/>
            </a:endParaRPr>
          </a:p>
          <a:p>
            <a:pPr marL="342900" indent="-342900">
              <a:buFont typeface="Arial" panose="020B0604020202020204" pitchFamily="34" charset="0"/>
              <a:buChar char="•"/>
            </a:pPr>
            <a:r>
              <a:rPr lang="en-US" altLang="zh-CN" sz="2400" b="1" dirty="0">
                <a:solidFill>
                  <a:srgbClr val="101214"/>
                </a:solidFill>
                <a:latin typeface="PingFang SC"/>
              </a:rPr>
              <a:t>Generative Agent + Multimodal Agent</a:t>
            </a:r>
          </a:p>
          <a:p>
            <a:pPr marL="800100" lvl="1" indent="-342900">
              <a:buFont typeface="Arial" panose="020B0604020202020204" pitchFamily="34" charset="0"/>
              <a:buChar char="•"/>
            </a:pPr>
            <a:r>
              <a:rPr lang="en-US" altLang="zh-CN" sz="2400" b="1" dirty="0">
                <a:solidFill>
                  <a:srgbClr val="101214"/>
                </a:solidFill>
                <a:latin typeface="PingFang SC"/>
              </a:rPr>
              <a:t>Construct multimodal scenarios (understand video, audio, image)</a:t>
            </a:r>
          </a:p>
          <a:p>
            <a:pPr marL="342900" indent="-342900">
              <a:buFont typeface="Arial" panose="020B0604020202020204" pitchFamily="34" charset="0"/>
              <a:buChar char="•"/>
            </a:pPr>
            <a:endParaRPr lang="en-US" altLang="zh-CN" sz="2400" b="1" dirty="0">
              <a:solidFill>
                <a:srgbClr val="101214"/>
              </a:solidFill>
              <a:latin typeface="PingFang SC"/>
            </a:endParaRPr>
          </a:p>
          <a:p>
            <a:pPr marL="342900" indent="-342900">
              <a:buFont typeface="Arial" panose="020B0604020202020204" pitchFamily="34" charset="0"/>
              <a:buChar char="•"/>
            </a:pPr>
            <a:r>
              <a:rPr lang="en-US" altLang="zh-CN" sz="2400" b="1" dirty="0">
                <a:solidFill>
                  <a:srgbClr val="101214"/>
                </a:solidFill>
                <a:latin typeface="PingFang SC"/>
              </a:rPr>
              <a:t>Domain-specific Task Agent</a:t>
            </a:r>
          </a:p>
          <a:p>
            <a:pPr marL="800100" lvl="1" indent="-342900">
              <a:buFont typeface="Arial" panose="020B0604020202020204" pitchFamily="34" charset="0"/>
              <a:buChar char="•"/>
            </a:pPr>
            <a:r>
              <a:rPr lang="en-US" altLang="zh-CN" sz="2400" b="1" dirty="0">
                <a:solidFill>
                  <a:srgbClr val="101214"/>
                </a:solidFill>
                <a:latin typeface="PingFang SC"/>
              </a:rPr>
              <a:t>Multi-task agent pretraining</a:t>
            </a:r>
          </a:p>
          <a:p>
            <a:endParaRPr lang="en-US" altLang="zh-CN" sz="2400" b="1" i="0" dirty="0">
              <a:solidFill>
                <a:srgbClr val="101214"/>
              </a:solidFill>
              <a:effectLst/>
              <a:latin typeface="PingFang SC"/>
            </a:endParaRPr>
          </a:p>
        </p:txBody>
      </p:sp>
    </p:spTree>
    <p:extLst>
      <p:ext uri="{BB962C8B-B14F-4D97-AF65-F5344CB8AC3E}">
        <p14:creationId xmlns:p14="http://schemas.microsoft.com/office/powerpoint/2010/main" val="2287205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753FAD-1A46-4C5F-821B-E985B9503228}"/>
              </a:ext>
            </a:extLst>
          </p:cNvPr>
          <p:cNvSpPr>
            <a:spLocks noGrp="1"/>
          </p:cNvSpPr>
          <p:nvPr>
            <p:ph type="ctrTitle"/>
          </p:nvPr>
        </p:nvSpPr>
        <p:spPr>
          <a:xfrm>
            <a:off x="1080168" y="2143614"/>
            <a:ext cx="10150070" cy="1789758"/>
          </a:xfrm>
        </p:spPr>
        <p:txBody>
          <a:bodyPr>
            <a:normAutofit fontScale="90000"/>
          </a:bodyPr>
          <a:lstStyle/>
          <a:p>
            <a:pPr>
              <a:lnSpc>
                <a:spcPct val="150000"/>
              </a:lnSpc>
            </a:pPr>
            <a:r>
              <a:rPr lang="en-US" altLang="zh-CN" sz="6600" b="1" dirty="0"/>
              <a:t>CoT</a:t>
            </a:r>
            <a:r>
              <a:rPr lang="zh-CN" altLang="en-US" sz="6600" b="1" dirty="0"/>
              <a:t>系列</a:t>
            </a:r>
            <a:br>
              <a:rPr lang="en-US" altLang="zh-CN" sz="6600" b="1" dirty="0"/>
            </a:br>
            <a:r>
              <a:rPr lang="en-US" altLang="zh-CN" sz="4400" b="1" i="1" dirty="0"/>
              <a:t>Solve Complex Task Through LLM Reasoning</a:t>
            </a:r>
            <a:endParaRPr lang="zh-CN" altLang="en-US" sz="4400" b="1" i="1" dirty="0"/>
          </a:p>
        </p:txBody>
      </p:sp>
    </p:spTree>
    <p:extLst>
      <p:ext uri="{BB962C8B-B14F-4D97-AF65-F5344CB8AC3E}">
        <p14:creationId xmlns:p14="http://schemas.microsoft.com/office/powerpoint/2010/main" val="40514459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A17F977-CE31-4AD1-8601-45058F1B44D6}"/>
              </a:ext>
            </a:extLst>
          </p:cNvPr>
          <p:cNvSpPr txBox="1"/>
          <p:nvPr/>
        </p:nvSpPr>
        <p:spPr>
          <a:xfrm>
            <a:off x="80052" y="263421"/>
            <a:ext cx="11859201" cy="461665"/>
          </a:xfrm>
          <a:prstGeom prst="rect">
            <a:avLst/>
          </a:prstGeom>
          <a:noFill/>
        </p:spPr>
        <p:txBody>
          <a:bodyPr wrap="square">
            <a:spAutoFit/>
          </a:bodyPr>
          <a:lstStyle/>
          <a:p>
            <a:r>
              <a:rPr lang="en-US" altLang="zh-CN" sz="2400" b="1" dirty="0">
                <a:solidFill>
                  <a:srgbClr val="121212"/>
                </a:solidFill>
                <a:latin typeface="-apple-system"/>
              </a:rPr>
              <a:t>Chain of Thought</a:t>
            </a:r>
          </a:p>
        </p:txBody>
      </p:sp>
      <p:pic>
        <p:nvPicPr>
          <p:cNvPr id="10" name="图片 9">
            <a:extLst>
              <a:ext uri="{FF2B5EF4-FFF2-40B4-BE49-F238E27FC236}">
                <a16:creationId xmlns:a16="http://schemas.microsoft.com/office/drawing/2014/main" id="{BD655D15-79C8-4E9E-81B2-474B8F8F910C}"/>
              </a:ext>
            </a:extLst>
          </p:cNvPr>
          <p:cNvPicPr>
            <a:picLocks noChangeAspect="1"/>
          </p:cNvPicPr>
          <p:nvPr/>
        </p:nvPicPr>
        <p:blipFill>
          <a:blip r:embed="rId3"/>
          <a:stretch>
            <a:fillRect/>
          </a:stretch>
        </p:blipFill>
        <p:spPr>
          <a:xfrm>
            <a:off x="4262384" y="725086"/>
            <a:ext cx="7929616" cy="4180743"/>
          </a:xfrm>
          <a:prstGeom prst="rect">
            <a:avLst/>
          </a:prstGeom>
        </p:spPr>
      </p:pic>
      <p:sp>
        <p:nvSpPr>
          <p:cNvPr id="11" name="文本框 10">
            <a:extLst>
              <a:ext uri="{FF2B5EF4-FFF2-40B4-BE49-F238E27FC236}">
                <a16:creationId xmlns:a16="http://schemas.microsoft.com/office/drawing/2014/main" id="{7D927A65-8EED-4D37-9AAC-B91900CF970F}"/>
              </a:ext>
            </a:extLst>
          </p:cNvPr>
          <p:cNvSpPr txBox="1"/>
          <p:nvPr/>
        </p:nvSpPr>
        <p:spPr>
          <a:xfrm>
            <a:off x="217627" y="6276706"/>
            <a:ext cx="11859202" cy="461665"/>
          </a:xfrm>
          <a:prstGeom prst="rect">
            <a:avLst/>
          </a:prstGeom>
          <a:noFill/>
        </p:spPr>
        <p:txBody>
          <a:bodyPr wrap="square">
            <a:spAutoFit/>
          </a:bodyPr>
          <a:lstStyle/>
          <a:p>
            <a:r>
              <a:rPr lang="en-US" altLang="zh-CN" sz="1200" b="0" i="0" dirty="0">
                <a:solidFill>
                  <a:srgbClr val="222222"/>
                </a:solidFill>
                <a:effectLst/>
                <a:latin typeface="Arial" panose="020B0604020202020204" pitchFamily="34" charset="0"/>
              </a:rPr>
              <a:t>Wei J, Wang X, Schuurmans D, et al. Chain-of-thought prompting elicits reasoning in large language models[J]. Advances in Neural Information Processing Systems, 2022</a:t>
            </a:r>
          </a:p>
          <a:p>
            <a:endParaRPr lang="en-US" altLang="zh-CN" sz="1200" b="0" i="0" dirty="0">
              <a:solidFill>
                <a:srgbClr val="222222"/>
              </a:solidFill>
              <a:effectLst/>
              <a:latin typeface="Arial" panose="020B0604020202020204" pitchFamily="34" charset="0"/>
            </a:endParaRPr>
          </a:p>
        </p:txBody>
      </p:sp>
      <p:sp>
        <p:nvSpPr>
          <p:cNvPr id="5" name="文本框 4">
            <a:extLst>
              <a:ext uri="{FF2B5EF4-FFF2-40B4-BE49-F238E27FC236}">
                <a16:creationId xmlns:a16="http://schemas.microsoft.com/office/drawing/2014/main" id="{5B59AE04-992D-4D03-AB2C-3B802EFE1FFE}"/>
              </a:ext>
            </a:extLst>
          </p:cNvPr>
          <p:cNvSpPr txBox="1"/>
          <p:nvPr/>
        </p:nvSpPr>
        <p:spPr>
          <a:xfrm>
            <a:off x="314964" y="995754"/>
            <a:ext cx="3814350" cy="2308324"/>
          </a:xfrm>
          <a:prstGeom prst="rect">
            <a:avLst/>
          </a:prstGeom>
          <a:noFill/>
        </p:spPr>
        <p:txBody>
          <a:bodyPr wrap="square">
            <a:spAutoFit/>
          </a:bodyPr>
          <a:lstStyle/>
          <a:p>
            <a:r>
              <a:rPr lang="en-US" altLang="zh-CN" b="1" dirty="0">
                <a:latin typeface="NimbusRomNo9L-Medi"/>
              </a:rPr>
              <a:t>Idea:</a:t>
            </a:r>
            <a:r>
              <a:rPr lang="zh-CN" altLang="en-US" b="1" dirty="0">
                <a:latin typeface="NimbusRomNo9L-Medi"/>
              </a:rPr>
              <a:t>让大语言模型进行逐步思考</a:t>
            </a:r>
            <a:endParaRPr lang="en-US" altLang="zh-CN" b="1" dirty="0">
              <a:latin typeface="NimbusRomNo9L-Medi"/>
            </a:endParaRPr>
          </a:p>
          <a:p>
            <a:endParaRPr lang="en-US" altLang="zh-CN" dirty="0">
              <a:solidFill>
                <a:srgbClr val="101214"/>
              </a:solidFill>
              <a:latin typeface="PingFang SC"/>
            </a:endParaRPr>
          </a:p>
          <a:p>
            <a:r>
              <a:rPr lang="en-US" altLang="zh-CN" dirty="0">
                <a:latin typeface="NimbusRomNo9L-Medi"/>
              </a:rPr>
              <a:t>Few-shot CoT</a:t>
            </a:r>
            <a:r>
              <a:rPr lang="zh-CN" altLang="en-US" dirty="0">
                <a:latin typeface="NimbusRomNo9L-Medi"/>
              </a:rPr>
              <a:t>：</a:t>
            </a:r>
            <a:endParaRPr lang="en-US" altLang="zh-CN" dirty="0">
              <a:latin typeface="NimbusRomNo9L-Medi"/>
            </a:endParaRPr>
          </a:p>
          <a:p>
            <a:r>
              <a:rPr lang="zh-CN" altLang="en-US" dirty="0">
                <a:latin typeface="NimbusRomNo9L-Medi"/>
              </a:rPr>
              <a:t>给出思维过程的范例</a:t>
            </a:r>
            <a:endParaRPr lang="en-US" altLang="zh-CN" dirty="0">
              <a:latin typeface="NimbusRomNo9L-Medi"/>
            </a:endParaRPr>
          </a:p>
          <a:p>
            <a:endParaRPr lang="en-US" altLang="zh-CN" dirty="0">
              <a:latin typeface="NimbusRomNo9L-Medi"/>
            </a:endParaRPr>
          </a:p>
          <a:p>
            <a:r>
              <a:rPr lang="en-US" altLang="zh-CN" dirty="0">
                <a:latin typeface="NimbusRomNo9L-Medi"/>
              </a:rPr>
              <a:t>Zero-shot CoT</a:t>
            </a:r>
            <a:r>
              <a:rPr lang="zh-CN" altLang="en-US" dirty="0">
                <a:latin typeface="NimbusRomNo9L-Medi"/>
              </a:rPr>
              <a:t>：</a:t>
            </a:r>
            <a:endParaRPr lang="en-US" altLang="zh-CN" dirty="0">
              <a:latin typeface="NimbusRomNo9L-Medi"/>
            </a:endParaRPr>
          </a:p>
          <a:p>
            <a:r>
              <a:rPr lang="en-US" altLang="zh-CN" dirty="0">
                <a:latin typeface="NimbusRomNo9L-Medi"/>
              </a:rPr>
              <a:t>“Let’s think step by step”</a:t>
            </a:r>
          </a:p>
          <a:p>
            <a:endParaRPr lang="en-US" altLang="zh-CN" dirty="0">
              <a:solidFill>
                <a:srgbClr val="101214"/>
              </a:solidFill>
              <a:latin typeface="PingFang SC"/>
            </a:endParaRPr>
          </a:p>
        </p:txBody>
      </p:sp>
    </p:spTree>
    <p:extLst>
      <p:ext uri="{BB962C8B-B14F-4D97-AF65-F5344CB8AC3E}">
        <p14:creationId xmlns:p14="http://schemas.microsoft.com/office/powerpoint/2010/main" val="3997056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A17F977-CE31-4AD1-8601-45058F1B44D6}"/>
              </a:ext>
            </a:extLst>
          </p:cNvPr>
          <p:cNvSpPr txBox="1"/>
          <p:nvPr/>
        </p:nvSpPr>
        <p:spPr>
          <a:xfrm>
            <a:off x="89991" y="259898"/>
            <a:ext cx="11859201" cy="461665"/>
          </a:xfrm>
          <a:prstGeom prst="rect">
            <a:avLst/>
          </a:prstGeom>
          <a:noFill/>
        </p:spPr>
        <p:txBody>
          <a:bodyPr wrap="square">
            <a:spAutoFit/>
          </a:bodyPr>
          <a:lstStyle/>
          <a:p>
            <a:r>
              <a:rPr lang="en-US" altLang="zh-CN" sz="2400" b="1" dirty="0">
                <a:solidFill>
                  <a:srgbClr val="121212"/>
                </a:solidFill>
                <a:latin typeface="-apple-system"/>
              </a:rPr>
              <a:t>Tree</a:t>
            </a:r>
            <a:r>
              <a:rPr lang="zh-CN" altLang="en-US" sz="2400" b="1" dirty="0">
                <a:solidFill>
                  <a:srgbClr val="121212"/>
                </a:solidFill>
                <a:latin typeface="-apple-system"/>
              </a:rPr>
              <a:t> </a:t>
            </a:r>
            <a:r>
              <a:rPr lang="en-US" altLang="zh-CN" sz="2400" b="1" dirty="0">
                <a:solidFill>
                  <a:srgbClr val="121212"/>
                </a:solidFill>
                <a:latin typeface="-apple-system"/>
              </a:rPr>
              <a:t>of Thought</a:t>
            </a:r>
            <a:r>
              <a:rPr lang="zh-CN" altLang="en-US" sz="2400" b="1" dirty="0">
                <a:solidFill>
                  <a:srgbClr val="121212"/>
                </a:solidFill>
                <a:latin typeface="-apple-system"/>
              </a:rPr>
              <a:t> </a:t>
            </a:r>
            <a:r>
              <a:rPr lang="en-US" altLang="zh-CN" sz="2400" b="1" dirty="0">
                <a:solidFill>
                  <a:srgbClr val="121212"/>
                </a:solidFill>
                <a:latin typeface="-apple-system"/>
              </a:rPr>
              <a:t> (NIPS 2023)</a:t>
            </a:r>
          </a:p>
        </p:txBody>
      </p:sp>
      <p:sp>
        <p:nvSpPr>
          <p:cNvPr id="11" name="文本框 10">
            <a:extLst>
              <a:ext uri="{FF2B5EF4-FFF2-40B4-BE49-F238E27FC236}">
                <a16:creationId xmlns:a16="http://schemas.microsoft.com/office/drawing/2014/main" id="{7D927A65-8EED-4D37-9AAC-B91900CF970F}"/>
              </a:ext>
            </a:extLst>
          </p:cNvPr>
          <p:cNvSpPr txBox="1"/>
          <p:nvPr/>
        </p:nvSpPr>
        <p:spPr>
          <a:xfrm>
            <a:off x="217627" y="6276706"/>
            <a:ext cx="11859202" cy="276999"/>
          </a:xfrm>
          <a:prstGeom prst="rect">
            <a:avLst/>
          </a:prstGeom>
          <a:noFill/>
        </p:spPr>
        <p:txBody>
          <a:bodyPr wrap="square">
            <a:spAutoFit/>
          </a:bodyPr>
          <a:lstStyle/>
          <a:p>
            <a:r>
              <a:rPr lang="en" altLang="zh-CN" sz="1200" b="0" i="0" dirty="0">
                <a:solidFill>
                  <a:srgbClr val="222222"/>
                </a:solidFill>
                <a:effectLst/>
                <a:latin typeface="Arial" panose="020B0604020202020204" pitchFamily="34" charset="0"/>
              </a:rPr>
              <a:t>Yao S, Yu D, Zhao J, et al. Tree of thoughts: Deliberate problem solving with large language models[J]. </a:t>
            </a:r>
            <a:r>
              <a:rPr lang="en" altLang="zh-CN" sz="1200" b="0" i="0" dirty="0" err="1">
                <a:solidFill>
                  <a:srgbClr val="222222"/>
                </a:solidFill>
                <a:effectLst/>
                <a:latin typeface="Arial" panose="020B0604020202020204" pitchFamily="34" charset="0"/>
              </a:rPr>
              <a:t>arXiv</a:t>
            </a:r>
            <a:r>
              <a:rPr lang="en" altLang="zh-CN" sz="1200" b="0" i="0" dirty="0">
                <a:solidFill>
                  <a:srgbClr val="222222"/>
                </a:solidFill>
                <a:effectLst/>
                <a:latin typeface="Arial" panose="020B0604020202020204" pitchFamily="34" charset="0"/>
              </a:rPr>
              <a:t> preprint arXiv:2305.10601, 2023.</a:t>
            </a:r>
            <a:endParaRPr lang="en-US" altLang="zh-CN" sz="1200" b="0" i="0" dirty="0">
              <a:solidFill>
                <a:srgbClr val="222222"/>
              </a:solidFill>
              <a:effectLst/>
              <a:latin typeface="Arial" panose="020B0604020202020204" pitchFamily="34" charset="0"/>
            </a:endParaRPr>
          </a:p>
        </p:txBody>
      </p:sp>
      <p:pic>
        <p:nvPicPr>
          <p:cNvPr id="3" name="图片 2" descr="图示&#10;&#10;描述已自动生成">
            <a:extLst>
              <a:ext uri="{FF2B5EF4-FFF2-40B4-BE49-F238E27FC236}">
                <a16:creationId xmlns:a16="http://schemas.microsoft.com/office/drawing/2014/main" id="{D0300EFD-883A-9B40-8130-1F6775B8074E}"/>
              </a:ext>
            </a:extLst>
          </p:cNvPr>
          <p:cNvPicPr>
            <a:picLocks noChangeAspect="1"/>
          </p:cNvPicPr>
          <p:nvPr/>
        </p:nvPicPr>
        <p:blipFill>
          <a:blip r:embed="rId3"/>
          <a:stretch>
            <a:fillRect/>
          </a:stretch>
        </p:blipFill>
        <p:spPr>
          <a:xfrm>
            <a:off x="5207552" y="769454"/>
            <a:ext cx="6188881" cy="2659546"/>
          </a:xfrm>
          <a:prstGeom prst="rect">
            <a:avLst/>
          </a:prstGeom>
        </p:spPr>
      </p:pic>
      <p:pic>
        <p:nvPicPr>
          <p:cNvPr id="7" name="图片 6" descr="图示&#10;&#10;描述已自动生成">
            <a:extLst>
              <a:ext uri="{FF2B5EF4-FFF2-40B4-BE49-F238E27FC236}">
                <a16:creationId xmlns:a16="http://schemas.microsoft.com/office/drawing/2014/main" id="{DFC4B47B-5760-CE46-8621-6AA116FEFBC3}"/>
              </a:ext>
            </a:extLst>
          </p:cNvPr>
          <p:cNvPicPr>
            <a:picLocks noChangeAspect="1"/>
          </p:cNvPicPr>
          <p:nvPr/>
        </p:nvPicPr>
        <p:blipFill rotWithShape="1">
          <a:blip r:embed="rId4"/>
          <a:srcRect r="6897"/>
          <a:stretch/>
        </p:blipFill>
        <p:spPr>
          <a:xfrm>
            <a:off x="5156131" y="3842774"/>
            <a:ext cx="7035869" cy="1988708"/>
          </a:xfrm>
          <a:prstGeom prst="rect">
            <a:avLst/>
          </a:prstGeom>
        </p:spPr>
      </p:pic>
      <p:sp>
        <p:nvSpPr>
          <p:cNvPr id="12" name="文本框 11">
            <a:extLst>
              <a:ext uri="{FF2B5EF4-FFF2-40B4-BE49-F238E27FC236}">
                <a16:creationId xmlns:a16="http://schemas.microsoft.com/office/drawing/2014/main" id="{DC5D53B3-7197-A740-BCB4-4ACB4178AFCF}"/>
              </a:ext>
            </a:extLst>
          </p:cNvPr>
          <p:cNvSpPr txBox="1"/>
          <p:nvPr/>
        </p:nvSpPr>
        <p:spPr>
          <a:xfrm>
            <a:off x="314962" y="673672"/>
            <a:ext cx="4962716" cy="4862870"/>
          </a:xfrm>
          <a:prstGeom prst="rect">
            <a:avLst/>
          </a:prstGeom>
          <a:noFill/>
        </p:spPr>
        <p:txBody>
          <a:bodyPr wrap="square">
            <a:spAutoFit/>
          </a:bodyPr>
          <a:lstStyle/>
          <a:p>
            <a:endParaRPr lang="en-US" altLang="zh-CN" sz="2000" b="1" dirty="0">
              <a:solidFill>
                <a:srgbClr val="101214"/>
              </a:solidFill>
              <a:latin typeface="PingFang SC"/>
            </a:endParaRPr>
          </a:p>
          <a:p>
            <a:r>
              <a:rPr lang="en-US" altLang="zh-CN" b="1" dirty="0">
                <a:latin typeface="NimbusRomNo9L-Medi"/>
              </a:rPr>
              <a:t>Idea</a:t>
            </a:r>
            <a:r>
              <a:rPr lang="zh-CN" altLang="en-US" b="1" dirty="0">
                <a:latin typeface="NimbusRomNo9L-Medi"/>
              </a:rPr>
              <a:t>：显式得到推理的中间步骤，利用全局搜索算法找到通往正确答案的路径。</a:t>
            </a:r>
            <a:endParaRPr lang="en-US" altLang="zh-CN" b="1" dirty="0">
              <a:latin typeface="NimbusRomNo9L-Medi"/>
            </a:endParaRPr>
          </a:p>
          <a:p>
            <a:endParaRPr lang="en-US" altLang="zh-CN" b="1" dirty="0">
              <a:latin typeface="NimbusRomNo9L-Medi"/>
            </a:endParaRPr>
          </a:p>
          <a:p>
            <a:r>
              <a:rPr lang="zh-CN" altLang="en-US" b="1" i="0" dirty="0">
                <a:solidFill>
                  <a:srgbClr val="121212"/>
                </a:solidFill>
                <a:effectLst/>
                <a:latin typeface="-apple-system"/>
              </a:rPr>
              <a:t>将中间过程分解为思考步骤</a:t>
            </a:r>
            <a:endParaRPr lang="en-US" altLang="zh-CN" b="1" i="0" dirty="0">
              <a:solidFill>
                <a:srgbClr val="121212"/>
              </a:solidFill>
              <a:effectLst/>
              <a:latin typeface="-apple-system"/>
            </a:endParaRPr>
          </a:p>
          <a:p>
            <a:r>
              <a:rPr lang="zh-CN" altLang="en-US" dirty="0">
                <a:latin typeface="NimbusRomNo9L-Medi"/>
              </a:rPr>
              <a:t>利用问题属性来设计和分解中间思想步骤</a:t>
            </a:r>
            <a:endParaRPr lang="en-US" altLang="zh-CN" dirty="0">
              <a:latin typeface="NimbusRomNo9L-Medi"/>
            </a:endParaRPr>
          </a:p>
          <a:p>
            <a:endParaRPr lang="en-US" altLang="zh-CN" dirty="0">
              <a:latin typeface="NimbusRomNo9L-Medi"/>
            </a:endParaRPr>
          </a:p>
          <a:p>
            <a:r>
              <a:rPr lang="zh-CN" altLang="en-US" b="1" i="0" dirty="0">
                <a:solidFill>
                  <a:srgbClr val="121212"/>
                </a:solidFill>
                <a:effectLst/>
                <a:latin typeface="-apple-system"/>
              </a:rPr>
              <a:t>从每个状态产生潜在的思维</a:t>
            </a:r>
            <a:endParaRPr lang="en-US" altLang="zh-CN" b="1" i="0" dirty="0">
              <a:solidFill>
                <a:srgbClr val="121212"/>
              </a:solidFill>
              <a:effectLst/>
              <a:latin typeface="-apple-system"/>
            </a:endParaRPr>
          </a:p>
          <a:p>
            <a:r>
              <a:rPr lang="zh-CN" altLang="en-US" dirty="0">
                <a:latin typeface="NimbusRomNo9L-Medi"/>
              </a:rPr>
              <a:t>可能的下一步</a:t>
            </a:r>
            <a:endParaRPr lang="en-US" altLang="zh-CN" dirty="0">
              <a:latin typeface="NimbusRomNo9L-Medi"/>
            </a:endParaRPr>
          </a:p>
          <a:p>
            <a:pPr marL="342900" indent="-342900">
              <a:buAutoNum type="arabicPeriod"/>
            </a:pPr>
            <a:endParaRPr lang="en-US" altLang="zh-CN" dirty="0">
              <a:latin typeface="NimbusRomNo9L-Medi"/>
            </a:endParaRPr>
          </a:p>
          <a:p>
            <a:r>
              <a:rPr lang="zh-CN" altLang="en-US" b="1" i="0" dirty="0">
                <a:solidFill>
                  <a:srgbClr val="121212"/>
                </a:solidFill>
                <a:effectLst/>
                <a:latin typeface="-apple-system"/>
              </a:rPr>
              <a:t>启发式地评估状态</a:t>
            </a:r>
            <a:endParaRPr lang="en-US" altLang="zh-CN" b="1" i="0" dirty="0">
              <a:solidFill>
                <a:srgbClr val="121212"/>
              </a:solidFill>
              <a:effectLst/>
              <a:latin typeface="-apple-system"/>
            </a:endParaRPr>
          </a:p>
          <a:p>
            <a:pPr marL="342900" indent="-342900">
              <a:buAutoNum type="arabicPeriod"/>
            </a:pPr>
            <a:r>
              <a:rPr lang="zh-CN" altLang="en-US" dirty="0">
                <a:latin typeface="NimbusRomNo9L-Medi"/>
              </a:rPr>
              <a:t>估值（</a:t>
            </a:r>
            <a:r>
              <a:rPr lang="en" altLang="zh-CN" dirty="0" err="1">
                <a:latin typeface="NimbusRomNo9L-Medi"/>
              </a:rPr>
              <a:t>eg.</a:t>
            </a:r>
            <a:r>
              <a:rPr lang="en" altLang="zh-CN" dirty="0">
                <a:latin typeface="NimbusRomNo9L-Medi"/>
              </a:rPr>
              <a:t> </a:t>
            </a:r>
            <a:r>
              <a:rPr lang="zh-CN" altLang="en-US" dirty="0">
                <a:latin typeface="NimbusRomNo9L-Medi"/>
              </a:rPr>
              <a:t>评估该状态为</a:t>
            </a:r>
            <a:r>
              <a:rPr lang="en" altLang="zh-CN" dirty="0">
                <a:latin typeface="NimbusRomNo9L-Medi"/>
              </a:rPr>
              <a:t>sure/likely/impossible</a:t>
            </a:r>
            <a:r>
              <a:rPr lang="zh-CN" altLang="en" dirty="0">
                <a:latin typeface="NimbusRomNo9L-Medi"/>
              </a:rPr>
              <a:t>）</a:t>
            </a:r>
            <a:endParaRPr lang="en-US" altLang="zh-CN" dirty="0">
              <a:latin typeface="NimbusRomNo9L-Medi"/>
            </a:endParaRPr>
          </a:p>
          <a:p>
            <a:pPr marL="342900" indent="-342900">
              <a:buAutoNum type="arabicPeriod"/>
            </a:pPr>
            <a:r>
              <a:rPr lang="zh-CN" altLang="en-US" dirty="0">
                <a:latin typeface="NimbusRomNo9L-Medi"/>
              </a:rPr>
              <a:t>投票</a:t>
            </a:r>
            <a:endParaRPr lang="en-US" altLang="zh-CN" dirty="0">
              <a:latin typeface="NimbusRomNo9L-Medi"/>
            </a:endParaRPr>
          </a:p>
          <a:p>
            <a:pPr marL="342900" indent="-342900">
              <a:buAutoNum type="arabicPeriod"/>
            </a:pPr>
            <a:endParaRPr lang="en-US" altLang="zh-CN" dirty="0">
              <a:latin typeface="NimbusRomNo9L-Medi"/>
            </a:endParaRPr>
          </a:p>
          <a:p>
            <a:r>
              <a:rPr lang="zh-CN" altLang="en-US" b="1" i="0" dirty="0">
                <a:solidFill>
                  <a:srgbClr val="121212"/>
                </a:solidFill>
                <a:effectLst/>
                <a:latin typeface="-apple-system"/>
              </a:rPr>
              <a:t>搜索算法</a:t>
            </a:r>
            <a:endParaRPr lang="en-US" altLang="zh-CN" b="1" i="0" dirty="0">
              <a:solidFill>
                <a:srgbClr val="121212"/>
              </a:solidFill>
              <a:effectLst/>
              <a:latin typeface="-apple-system"/>
            </a:endParaRPr>
          </a:p>
          <a:p>
            <a:r>
              <a:rPr lang="en" altLang="zh-CN" dirty="0">
                <a:latin typeface="NimbusRomNo9L-Medi"/>
              </a:rPr>
              <a:t>BFS</a:t>
            </a:r>
            <a:r>
              <a:rPr lang="zh-CN" altLang="en" dirty="0">
                <a:latin typeface="NimbusRomNo9L-Medi"/>
              </a:rPr>
              <a:t>，</a:t>
            </a:r>
            <a:r>
              <a:rPr lang="en" altLang="zh-CN" dirty="0">
                <a:latin typeface="NimbusRomNo9L-Medi"/>
              </a:rPr>
              <a:t>DFS</a:t>
            </a:r>
            <a:endParaRPr lang="en-US" altLang="zh-CN" sz="2000" b="1" dirty="0">
              <a:latin typeface="NimbusRomNo9L-Medi"/>
            </a:endParaRPr>
          </a:p>
          <a:p>
            <a:endParaRPr lang="en-US" altLang="zh-CN" sz="2000" b="1" dirty="0">
              <a:solidFill>
                <a:srgbClr val="101214"/>
              </a:solidFill>
              <a:latin typeface="PingFang SC"/>
            </a:endParaRPr>
          </a:p>
        </p:txBody>
      </p:sp>
    </p:spTree>
    <p:extLst>
      <p:ext uri="{BB962C8B-B14F-4D97-AF65-F5344CB8AC3E}">
        <p14:creationId xmlns:p14="http://schemas.microsoft.com/office/powerpoint/2010/main" val="3217848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A17F977-CE31-4AD1-8601-45058F1B44D6}"/>
              </a:ext>
            </a:extLst>
          </p:cNvPr>
          <p:cNvSpPr txBox="1"/>
          <p:nvPr/>
        </p:nvSpPr>
        <p:spPr>
          <a:xfrm>
            <a:off x="89991" y="259898"/>
            <a:ext cx="11859201" cy="461665"/>
          </a:xfrm>
          <a:prstGeom prst="rect">
            <a:avLst/>
          </a:prstGeom>
          <a:noFill/>
        </p:spPr>
        <p:txBody>
          <a:bodyPr wrap="square">
            <a:spAutoFit/>
          </a:bodyPr>
          <a:lstStyle/>
          <a:p>
            <a:r>
              <a:rPr lang="en-US" altLang="zh-CN" sz="2400" b="1" dirty="0" err="1">
                <a:solidFill>
                  <a:srgbClr val="121212"/>
                </a:solidFill>
                <a:latin typeface="-apple-system"/>
              </a:rPr>
              <a:t>ReAct</a:t>
            </a:r>
            <a:endParaRPr lang="en-US" altLang="zh-CN" sz="2400" b="1" dirty="0">
              <a:solidFill>
                <a:srgbClr val="121212"/>
              </a:solidFill>
              <a:latin typeface="-apple-system"/>
            </a:endParaRPr>
          </a:p>
        </p:txBody>
      </p:sp>
      <p:sp>
        <p:nvSpPr>
          <p:cNvPr id="11" name="文本框 10">
            <a:extLst>
              <a:ext uri="{FF2B5EF4-FFF2-40B4-BE49-F238E27FC236}">
                <a16:creationId xmlns:a16="http://schemas.microsoft.com/office/drawing/2014/main" id="{7D927A65-8EED-4D37-9AAC-B91900CF970F}"/>
              </a:ext>
            </a:extLst>
          </p:cNvPr>
          <p:cNvSpPr txBox="1"/>
          <p:nvPr/>
        </p:nvSpPr>
        <p:spPr>
          <a:xfrm>
            <a:off x="217627" y="6276706"/>
            <a:ext cx="11859202" cy="276999"/>
          </a:xfrm>
          <a:prstGeom prst="rect">
            <a:avLst/>
          </a:prstGeom>
          <a:noFill/>
        </p:spPr>
        <p:txBody>
          <a:bodyPr wrap="square">
            <a:spAutoFit/>
          </a:bodyPr>
          <a:lstStyle/>
          <a:p>
            <a:r>
              <a:rPr lang="en" altLang="zh-CN" sz="1200" b="0" i="0" dirty="0">
                <a:solidFill>
                  <a:srgbClr val="222222"/>
                </a:solidFill>
                <a:effectLst/>
                <a:latin typeface="Arial" panose="020B0604020202020204" pitchFamily="34" charset="0"/>
              </a:rPr>
              <a:t>Yao S, Zhao J, Yu D, et al. React: Synergizing reasoning and acting in language models[J]. </a:t>
            </a:r>
            <a:r>
              <a:rPr lang="en" altLang="zh-CN" sz="1200" b="0" i="0" dirty="0" err="1">
                <a:solidFill>
                  <a:srgbClr val="222222"/>
                </a:solidFill>
                <a:effectLst/>
                <a:latin typeface="Arial" panose="020B0604020202020204" pitchFamily="34" charset="0"/>
              </a:rPr>
              <a:t>arXiv</a:t>
            </a:r>
            <a:r>
              <a:rPr lang="en" altLang="zh-CN" sz="1200" b="0" i="0" dirty="0">
                <a:solidFill>
                  <a:srgbClr val="222222"/>
                </a:solidFill>
                <a:effectLst/>
                <a:latin typeface="Arial" panose="020B0604020202020204" pitchFamily="34" charset="0"/>
              </a:rPr>
              <a:t> preprint arXiv:2210.03629, 2022.</a:t>
            </a:r>
            <a:endParaRPr lang="en-US" altLang="zh-CN" sz="1200" b="0" i="0" dirty="0">
              <a:solidFill>
                <a:srgbClr val="222222"/>
              </a:solidFill>
              <a:effectLst/>
              <a:latin typeface="Arial" panose="020B0604020202020204" pitchFamily="34" charset="0"/>
            </a:endParaRPr>
          </a:p>
        </p:txBody>
      </p:sp>
      <p:sp>
        <p:nvSpPr>
          <p:cNvPr id="12" name="文本框 11">
            <a:extLst>
              <a:ext uri="{FF2B5EF4-FFF2-40B4-BE49-F238E27FC236}">
                <a16:creationId xmlns:a16="http://schemas.microsoft.com/office/drawing/2014/main" id="{DC5D53B3-7197-A740-BCB4-4ACB4178AFCF}"/>
              </a:ext>
            </a:extLst>
          </p:cNvPr>
          <p:cNvSpPr txBox="1"/>
          <p:nvPr/>
        </p:nvSpPr>
        <p:spPr>
          <a:xfrm>
            <a:off x="314962" y="673672"/>
            <a:ext cx="4962716" cy="2708434"/>
          </a:xfrm>
          <a:prstGeom prst="rect">
            <a:avLst/>
          </a:prstGeom>
          <a:noFill/>
        </p:spPr>
        <p:txBody>
          <a:bodyPr wrap="square">
            <a:spAutoFit/>
          </a:bodyPr>
          <a:lstStyle/>
          <a:p>
            <a:endParaRPr lang="en-US" altLang="zh-CN" sz="2000" b="1" dirty="0">
              <a:solidFill>
                <a:srgbClr val="101214"/>
              </a:solidFill>
              <a:latin typeface="PingFang SC"/>
            </a:endParaRPr>
          </a:p>
          <a:p>
            <a:r>
              <a:rPr lang="en-US" altLang="zh-CN" b="1" dirty="0">
                <a:latin typeface="NimbusRomNo9L-Medi"/>
              </a:rPr>
              <a:t>Idea</a:t>
            </a:r>
            <a:r>
              <a:rPr lang="zh-CN" altLang="en-US" b="1" dirty="0">
                <a:latin typeface="NimbusRomNo9L-Medi"/>
              </a:rPr>
              <a:t>：将复杂任务分为子任务，执行任务之前先对下一步进行哪个子任务进行思考，执行子任务过程中通过环境反馈更改行动路线，直到得到最终结果。</a:t>
            </a:r>
            <a:endParaRPr lang="en-US" altLang="zh-CN" b="1" dirty="0">
              <a:latin typeface="NimbusRomNo9L-Medi"/>
            </a:endParaRPr>
          </a:p>
          <a:p>
            <a:endParaRPr lang="en-US" altLang="zh-CN" b="1" dirty="0">
              <a:latin typeface="NimbusRomNo9L-Medi"/>
            </a:endParaRPr>
          </a:p>
          <a:p>
            <a:endParaRPr lang="zh-CN" altLang="en-US" sz="2000" b="1" dirty="0">
              <a:latin typeface="NimbusRomNo9L-Medi"/>
            </a:endParaRPr>
          </a:p>
          <a:p>
            <a:endParaRPr lang="en-US" altLang="zh-CN" sz="2000" b="1" dirty="0">
              <a:latin typeface="NimbusRomNo9L-Medi"/>
            </a:endParaRPr>
          </a:p>
          <a:p>
            <a:endParaRPr lang="en-US" altLang="zh-CN" sz="2000" b="1" dirty="0">
              <a:solidFill>
                <a:srgbClr val="101214"/>
              </a:solidFill>
              <a:latin typeface="PingFang SC"/>
            </a:endParaRPr>
          </a:p>
        </p:txBody>
      </p:sp>
      <p:pic>
        <p:nvPicPr>
          <p:cNvPr id="5" name="图片 4" descr="图形用户界面, 文本, 应用程序&#10;&#10;描述已自动生成">
            <a:extLst>
              <a:ext uri="{FF2B5EF4-FFF2-40B4-BE49-F238E27FC236}">
                <a16:creationId xmlns:a16="http://schemas.microsoft.com/office/drawing/2014/main" id="{761F2978-3F61-C849-AAE1-A513C9E8CF7B}"/>
              </a:ext>
            </a:extLst>
          </p:cNvPr>
          <p:cNvPicPr>
            <a:picLocks noChangeAspect="1"/>
          </p:cNvPicPr>
          <p:nvPr/>
        </p:nvPicPr>
        <p:blipFill>
          <a:blip r:embed="rId3"/>
          <a:stretch>
            <a:fillRect/>
          </a:stretch>
        </p:blipFill>
        <p:spPr>
          <a:xfrm>
            <a:off x="5983897" y="1210917"/>
            <a:ext cx="5893141" cy="4436165"/>
          </a:xfrm>
          <a:prstGeom prst="rect">
            <a:avLst/>
          </a:prstGeom>
        </p:spPr>
      </p:pic>
      <p:pic>
        <p:nvPicPr>
          <p:cNvPr id="10" name="图片 9" descr="图示&#10;&#10;描述已自动生成">
            <a:extLst>
              <a:ext uri="{FF2B5EF4-FFF2-40B4-BE49-F238E27FC236}">
                <a16:creationId xmlns:a16="http://schemas.microsoft.com/office/drawing/2014/main" id="{EC064607-BB74-3642-879C-0B5C30ED88ED}"/>
              </a:ext>
            </a:extLst>
          </p:cNvPr>
          <p:cNvPicPr>
            <a:picLocks noChangeAspect="1"/>
          </p:cNvPicPr>
          <p:nvPr/>
        </p:nvPicPr>
        <p:blipFill>
          <a:blip r:embed="rId4"/>
          <a:stretch>
            <a:fillRect/>
          </a:stretch>
        </p:blipFill>
        <p:spPr>
          <a:xfrm>
            <a:off x="853385" y="3109382"/>
            <a:ext cx="4054034" cy="2276329"/>
          </a:xfrm>
          <a:prstGeom prst="rect">
            <a:avLst/>
          </a:prstGeom>
        </p:spPr>
      </p:pic>
    </p:spTree>
    <p:extLst>
      <p:ext uri="{BB962C8B-B14F-4D97-AF65-F5344CB8AC3E}">
        <p14:creationId xmlns:p14="http://schemas.microsoft.com/office/powerpoint/2010/main" val="116713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A17F977-CE31-4AD1-8601-45058F1B44D6}"/>
              </a:ext>
            </a:extLst>
          </p:cNvPr>
          <p:cNvSpPr txBox="1"/>
          <p:nvPr/>
        </p:nvSpPr>
        <p:spPr>
          <a:xfrm>
            <a:off x="89991" y="259898"/>
            <a:ext cx="11859201" cy="461665"/>
          </a:xfrm>
          <a:prstGeom prst="rect">
            <a:avLst/>
          </a:prstGeom>
          <a:noFill/>
        </p:spPr>
        <p:txBody>
          <a:bodyPr wrap="square">
            <a:spAutoFit/>
          </a:bodyPr>
          <a:lstStyle/>
          <a:p>
            <a:r>
              <a:rPr lang="en-US" altLang="zh-CN" sz="2400" b="1" dirty="0">
                <a:solidFill>
                  <a:srgbClr val="121212"/>
                </a:solidFill>
                <a:latin typeface="-apple-system"/>
              </a:rPr>
              <a:t>ToolChain</a:t>
            </a:r>
            <a:r>
              <a:rPr lang="zh-CN" altLang="en-US" sz="2400" b="1" dirty="0">
                <a:solidFill>
                  <a:srgbClr val="121212"/>
                </a:solidFill>
                <a:latin typeface="-apple-system"/>
              </a:rPr>
              <a:t> </a:t>
            </a:r>
            <a:r>
              <a:rPr lang="en-US" altLang="zh-CN" sz="2400" b="1" dirty="0">
                <a:solidFill>
                  <a:srgbClr val="121212"/>
                </a:solidFill>
                <a:latin typeface="-apple-system"/>
              </a:rPr>
              <a:t>(ICLR 2024</a:t>
            </a:r>
            <a:r>
              <a:rPr lang="zh-CN" altLang="en-US" sz="2400" b="1" dirty="0">
                <a:solidFill>
                  <a:srgbClr val="121212"/>
                </a:solidFill>
                <a:latin typeface="-apple-system"/>
              </a:rPr>
              <a:t> </a:t>
            </a:r>
            <a:r>
              <a:rPr lang="en-US" altLang="zh-CN" sz="2400" b="1" i="0" u="none" strike="noStrike" baseline="0" dirty="0">
                <a:latin typeface="NimbusRomNo9L-Medi"/>
              </a:rPr>
              <a:t>submission</a:t>
            </a:r>
            <a:r>
              <a:rPr lang="en-US" altLang="zh-CN" sz="2400" b="1" dirty="0">
                <a:solidFill>
                  <a:srgbClr val="121212"/>
                </a:solidFill>
                <a:latin typeface="-apple-system"/>
              </a:rPr>
              <a:t>)</a:t>
            </a:r>
          </a:p>
        </p:txBody>
      </p:sp>
      <p:sp>
        <p:nvSpPr>
          <p:cNvPr id="11" name="文本框 10">
            <a:extLst>
              <a:ext uri="{FF2B5EF4-FFF2-40B4-BE49-F238E27FC236}">
                <a16:creationId xmlns:a16="http://schemas.microsoft.com/office/drawing/2014/main" id="{7D927A65-8EED-4D37-9AAC-B91900CF970F}"/>
              </a:ext>
            </a:extLst>
          </p:cNvPr>
          <p:cNvSpPr txBox="1"/>
          <p:nvPr/>
        </p:nvSpPr>
        <p:spPr>
          <a:xfrm>
            <a:off x="217627" y="6276706"/>
            <a:ext cx="11859202" cy="276999"/>
          </a:xfrm>
          <a:prstGeom prst="rect">
            <a:avLst/>
          </a:prstGeom>
          <a:noFill/>
        </p:spPr>
        <p:txBody>
          <a:bodyPr wrap="square">
            <a:spAutoFit/>
          </a:bodyPr>
          <a:lstStyle/>
          <a:p>
            <a:r>
              <a:rPr lang="en" altLang="zh-CN" sz="1200" b="0" i="0" dirty="0">
                <a:solidFill>
                  <a:srgbClr val="222222"/>
                </a:solidFill>
                <a:effectLst/>
                <a:latin typeface="Arial" panose="020B0604020202020204" pitchFamily="34" charset="0"/>
              </a:rPr>
              <a:t>Yao S, Yu D, Zhao J, et al. Tree of thoughts: Deliberate problem solving with large language models[J]. </a:t>
            </a:r>
            <a:r>
              <a:rPr lang="en" altLang="zh-CN" sz="1200" b="0" i="0" dirty="0" err="1">
                <a:solidFill>
                  <a:srgbClr val="222222"/>
                </a:solidFill>
                <a:effectLst/>
                <a:latin typeface="Arial" panose="020B0604020202020204" pitchFamily="34" charset="0"/>
              </a:rPr>
              <a:t>arXiv</a:t>
            </a:r>
            <a:r>
              <a:rPr lang="en" altLang="zh-CN" sz="1200" b="0" i="0" dirty="0">
                <a:solidFill>
                  <a:srgbClr val="222222"/>
                </a:solidFill>
                <a:effectLst/>
                <a:latin typeface="Arial" panose="020B0604020202020204" pitchFamily="34" charset="0"/>
              </a:rPr>
              <a:t> preprint arXiv:2305.10601, 2023.</a:t>
            </a:r>
            <a:endParaRPr lang="en-US" altLang="zh-CN" sz="1200" b="0" i="0" dirty="0">
              <a:solidFill>
                <a:srgbClr val="222222"/>
              </a:solidFill>
              <a:effectLst/>
              <a:latin typeface="Arial" panose="020B0604020202020204" pitchFamily="34" charset="0"/>
            </a:endParaRPr>
          </a:p>
        </p:txBody>
      </p:sp>
      <p:sp>
        <p:nvSpPr>
          <p:cNvPr id="12" name="文本框 11">
            <a:extLst>
              <a:ext uri="{FF2B5EF4-FFF2-40B4-BE49-F238E27FC236}">
                <a16:creationId xmlns:a16="http://schemas.microsoft.com/office/drawing/2014/main" id="{DC5D53B3-7197-A740-BCB4-4ACB4178AFCF}"/>
              </a:ext>
            </a:extLst>
          </p:cNvPr>
          <p:cNvSpPr txBox="1"/>
          <p:nvPr/>
        </p:nvSpPr>
        <p:spPr>
          <a:xfrm>
            <a:off x="314962" y="673672"/>
            <a:ext cx="4962716" cy="5447645"/>
          </a:xfrm>
          <a:prstGeom prst="rect">
            <a:avLst/>
          </a:prstGeom>
          <a:noFill/>
        </p:spPr>
        <p:txBody>
          <a:bodyPr wrap="square">
            <a:spAutoFit/>
          </a:bodyPr>
          <a:lstStyle/>
          <a:p>
            <a:endParaRPr lang="en-US" altLang="zh-CN" sz="2000" b="1" dirty="0">
              <a:solidFill>
                <a:srgbClr val="101214"/>
              </a:solidFill>
              <a:latin typeface="PingFang SC"/>
            </a:endParaRPr>
          </a:p>
          <a:p>
            <a:r>
              <a:rPr lang="en-US" altLang="zh-CN" b="1" dirty="0">
                <a:latin typeface="NimbusRomNo9L-Medi"/>
              </a:rPr>
              <a:t>Idea</a:t>
            </a:r>
            <a:r>
              <a:rPr lang="zh-CN" altLang="en-US" b="1" dirty="0">
                <a:latin typeface="NimbusRomNo9L-Medi"/>
              </a:rPr>
              <a:t>：在</a:t>
            </a:r>
            <a:r>
              <a:rPr lang="en-US" altLang="zh-CN" b="1" dirty="0">
                <a:latin typeface="NimbusRomNo9L-Medi"/>
              </a:rPr>
              <a:t>Tree-of-Thought</a:t>
            </a:r>
            <a:r>
              <a:rPr lang="zh-CN" altLang="en-US" b="1" dirty="0">
                <a:latin typeface="NimbusRomNo9L-Medi"/>
              </a:rPr>
              <a:t>的基础上，通过更高效的搜索算法提升效率。</a:t>
            </a:r>
            <a:endParaRPr lang="en-US" altLang="zh-CN" b="1" dirty="0">
              <a:latin typeface="NimbusRomNo9L-Medi"/>
            </a:endParaRPr>
          </a:p>
          <a:p>
            <a:endParaRPr lang="en-US" altLang="zh-CN" b="1" dirty="0">
              <a:latin typeface="NimbusRomNo9L-Medi"/>
            </a:endParaRPr>
          </a:p>
          <a:p>
            <a:r>
              <a:rPr lang="en-US" altLang="zh-CN" b="1" i="0" dirty="0">
                <a:solidFill>
                  <a:srgbClr val="121212"/>
                </a:solidFill>
                <a:effectLst/>
                <a:latin typeface="-apple-system"/>
              </a:rPr>
              <a:t>Open-Loop System</a:t>
            </a:r>
          </a:p>
          <a:p>
            <a:r>
              <a:rPr lang="zh-CN" altLang="en-US" dirty="0">
                <a:latin typeface="NimbusRomNo9L-Medi"/>
              </a:rPr>
              <a:t>一步生成解决问题的完整计划，在执行过程中不做任何调整</a:t>
            </a:r>
            <a:endParaRPr lang="en-US" altLang="zh-CN" dirty="0">
              <a:latin typeface="NimbusRomNo9L-Medi"/>
            </a:endParaRPr>
          </a:p>
          <a:p>
            <a:endParaRPr lang="en-US" altLang="zh-CN" dirty="0">
              <a:latin typeface="NimbusRomNo9L-Medi"/>
            </a:endParaRPr>
          </a:p>
          <a:p>
            <a:r>
              <a:rPr lang="en-US" altLang="zh-CN" b="1" i="0" dirty="0">
                <a:solidFill>
                  <a:srgbClr val="121212"/>
                </a:solidFill>
                <a:effectLst/>
                <a:latin typeface="-apple-system"/>
              </a:rPr>
              <a:t>Greedy Closed-Loop System</a:t>
            </a:r>
          </a:p>
          <a:p>
            <a:r>
              <a:rPr lang="zh-CN" altLang="en-US" dirty="0">
                <a:latin typeface="NimbusRomNo9L-Medi"/>
              </a:rPr>
              <a:t>利用环境反馈贪婪式地决定计划的下一步</a:t>
            </a:r>
            <a:endParaRPr lang="en-US" altLang="zh-CN" dirty="0">
              <a:latin typeface="NimbusRomNo9L-Medi"/>
            </a:endParaRPr>
          </a:p>
          <a:p>
            <a:endParaRPr lang="en-US" altLang="zh-CN" dirty="0">
              <a:latin typeface="NimbusRomNo9L-Medi"/>
            </a:endParaRPr>
          </a:p>
          <a:p>
            <a:r>
              <a:rPr lang="en-US" altLang="zh-CN" b="1" i="0" dirty="0">
                <a:solidFill>
                  <a:srgbClr val="121212"/>
                </a:solidFill>
                <a:effectLst/>
                <a:latin typeface="-apple-system"/>
              </a:rPr>
              <a:t>Closed-Loop System</a:t>
            </a:r>
          </a:p>
          <a:p>
            <a:r>
              <a:rPr lang="zh-CN" altLang="en-US" dirty="0">
                <a:latin typeface="NimbusRomNo9L-Medi"/>
              </a:rPr>
              <a:t>结合环境反馈，持续监控系统行为，并相应修改后续计划</a:t>
            </a:r>
            <a:endParaRPr lang="en-US" altLang="zh-CN" dirty="0">
              <a:latin typeface="NimbusRomNo9L-Medi"/>
            </a:endParaRPr>
          </a:p>
          <a:p>
            <a:endParaRPr lang="en-US" altLang="zh-CN" dirty="0">
              <a:latin typeface="NimbusRomNo9L-Medi"/>
            </a:endParaRPr>
          </a:p>
          <a:p>
            <a:r>
              <a:rPr lang="en-US" altLang="zh-CN" b="1" i="0" dirty="0">
                <a:solidFill>
                  <a:srgbClr val="121212"/>
                </a:solidFill>
                <a:effectLst/>
                <a:latin typeface="-apple-system"/>
              </a:rPr>
              <a:t>Tree Search-based System</a:t>
            </a:r>
          </a:p>
          <a:p>
            <a:r>
              <a:rPr lang="zh-CN" altLang="en-US" dirty="0">
                <a:latin typeface="NimbusRomNo9L-Medi"/>
              </a:rPr>
              <a:t>同时利用多种推理路径和评估分支，以决定下一步行动方案</a:t>
            </a:r>
            <a:endParaRPr lang="en-US" altLang="zh-CN" sz="2000" b="1" dirty="0">
              <a:latin typeface="NimbusRomNo9L-Medi"/>
            </a:endParaRPr>
          </a:p>
          <a:p>
            <a:endParaRPr lang="en-US" altLang="zh-CN" sz="2000" b="1" dirty="0">
              <a:solidFill>
                <a:srgbClr val="101214"/>
              </a:solidFill>
              <a:latin typeface="PingFang SC"/>
            </a:endParaRPr>
          </a:p>
        </p:txBody>
      </p:sp>
      <p:pic>
        <p:nvPicPr>
          <p:cNvPr id="9" name="图片 8" descr="图示&#10;&#10;描述已自动生成">
            <a:extLst>
              <a:ext uri="{FF2B5EF4-FFF2-40B4-BE49-F238E27FC236}">
                <a16:creationId xmlns:a16="http://schemas.microsoft.com/office/drawing/2014/main" id="{860E8859-2DF0-4448-AE84-35473D1C8B16}"/>
              </a:ext>
            </a:extLst>
          </p:cNvPr>
          <p:cNvPicPr>
            <a:picLocks noChangeAspect="1"/>
          </p:cNvPicPr>
          <p:nvPr/>
        </p:nvPicPr>
        <p:blipFill>
          <a:blip r:embed="rId3"/>
          <a:stretch>
            <a:fillRect/>
          </a:stretch>
        </p:blipFill>
        <p:spPr>
          <a:xfrm>
            <a:off x="5410404" y="673672"/>
            <a:ext cx="6583030" cy="2396987"/>
          </a:xfrm>
          <a:prstGeom prst="rect">
            <a:avLst/>
          </a:prstGeom>
        </p:spPr>
      </p:pic>
      <p:pic>
        <p:nvPicPr>
          <p:cNvPr id="14" name="图片 13" descr="图示&#10;&#10;描述已自动生成">
            <a:extLst>
              <a:ext uri="{FF2B5EF4-FFF2-40B4-BE49-F238E27FC236}">
                <a16:creationId xmlns:a16="http://schemas.microsoft.com/office/drawing/2014/main" id="{9DB29D8A-CD90-AF4D-9873-F98359A16D12}"/>
              </a:ext>
            </a:extLst>
          </p:cNvPr>
          <p:cNvPicPr>
            <a:picLocks noChangeAspect="1"/>
          </p:cNvPicPr>
          <p:nvPr/>
        </p:nvPicPr>
        <p:blipFill>
          <a:blip r:embed="rId4"/>
          <a:stretch>
            <a:fillRect/>
          </a:stretch>
        </p:blipFill>
        <p:spPr>
          <a:xfrm>
            <a:off x="5242620" y="3322973"/>
            <a:ext cx="6918598" cy="2400330"/>
          </a:xfrm>
          <a:prstGeom prst="rect">
            <a:avLst/>
          </a:prstGeom>
        </p:spPr>
      </p:pic>
    </p:spTree>
    <p:extLst>
      <p:ext uri="{BB962C8B-B14F-4D97-AF65-F5344CB8AC3E}">
        <p14:creationId xmlns:p14="http://schemas.microsoft.com/office/powerpoint/2010/main" val="596138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753FAD-1A46-4C5F-821B-E985B9503228}"/>
              </a:ext>
            </a:extLst>
          </p:cNvPr>
          <p:cNvSpPr>
            <a:spLocks noGrp="1"/>
          </p:cNvSpPr>
          <p:nvPr>
            <p:ph type="ctrTitle"/>
          </p:nvPr>
        </p:nvSpPr>
        <p:spPr>
          <a:xfrm>
            <a:off x="1080168" y="2143614"/>
            <a:ext cx="10150070" cy="1789758"/>
          </a:xfrm>
        </p:spPr>
        <p:txBody>
          <a:bodyPr>
            <a:normAutofit fontScale="90000"/>
          </a:bodyPr>
          <a:lstStyle/>
          <a:p>
            <a:pPr>
              <a:lnSpc>
                <a:spcPct val="150000"/>
              </a:lnSpc>
            </a:pPr>
            <a:r>
              <a:rPr lang="en-US" altLang="zh-CN" sz="6600" b="1" dirty="0"/>
              <a:t>Multimodal</a:t>
            </a:r>
            <a:r>
              <a:rPr lang="zh-CN" altLang="en-US" sz="6600" b="1" dirty="0"/>
              <a:t> </a:t>
            </a:r>
            <a:r>
              <a:rPr lang="en-US" altLang="zh-CN" sz="6600" b="1" dirty="0"/>
              <a:t>Agent</a:t>
            </a:r>
            <a:br>
              <a:rPr lang="en-US" altLang="zh-CN" sz="6600" b="1" dirty="0"/>
            </a:br>
            <a:r>
              <a:rPr lang="en-US" altLang="zh-CN" sz="4400" b="1" i="1" dirty="0"/>
              <a:t>Utilize Tools to Solve Visual Tasks</a:t>
            </a:r>
            <a:endParaRPr lang="zh-CN" altLang="en-US" sz="4400" b="1" i="1" dirty="0"/>
          </a:p>
        </p:txBody>
      </p:sp>
    </p:spTree>
    <p:extLst>
      <p:ext uri="{BB962C8B-B14F-4D97-AF65-F5344CB8AC3E}">
        <p14:creationId xmlns:p14="http://schemas.microsoft.com/office/powerpoint/2010/main" val="198291745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1232</TotalTime>
  <Words>2893</Words>
  <Application>Microsoft Macintosh PowerPoint</Application>
  <PresentationFormat>宽屏</PresentationFormat>
  <Paragraphs>327</Paragraphs>
  <Slides>30</Slides>
  <Notes>30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30</vt:i4>
      </vt:variant>
    </vt:vector>
  </HeadingPairs>
  <TitlesOfParts>
    <vt:vector size="37" baseType="lpstr">
      <vt:lpstr>-apple-system</vt:lpstr>
      <vt:lpstr>等线</vt:lpstr>
      <vt:lpstr>等线 Light</vt:lpstr>
      <vt:lpstr>NimbusRomNo9L-Medi</vt:lpstr>
      <vt:lpstr>PingFang SC</vt:lpstr>
      <vt:lpstr>Arial</vt:lpstr>
      <vt:lpstr>Office 主题​​</vt:lpstr>
      <vt:lpstr>AI Agents Construction </vt:lpstr>
      <vt:lpstr>PowerPoint 演示文稿</vt:lpstr>
      <vt:lpstr>PowerPoint 演示文稿</vt:lpstr>
      <vt:lpstr>CoT系列 Solve Complex Task Through LLM Reasoning</vt:lpstr>
      <vt:lpstr>PowerPoint 演示文稿</vt:lpstr>
      <vt:lpstr>PowerPoint 演示文稿</vt:lpstr>
      <vt:lpstr>PowerPoint 演示文稿</vt:lpstr>
      <vt:lpstr>PowerPoint 演示文稿</vt:lpstr>
      <vt:lpstr>Multimodal Agent Utilize Tools to Solve Visual Tasks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Image2txt +Tools + Planners + ReAct</vt:lpstr>
      <vt:lpstr>Generative Agent Expert Utilize Human-like Intelligence to Handle Domain Task</vt:lpstr>
      <vt:lpstr>PowerPoint 演示文稿</vt:lpstr>
      <vt:lpstr>PowerPoint 演示文稿</vt:lpstr>
      <vt:lpstr>PowerPoint 演示文稿</vt:lpstr>
      <vt:lpstr>PowerPoint 演示文稿</vt:lpstr>
      <vt:lpstr>PowerPoint 演示文稿</vt:lpstr>
      <vt:lpstr>Construction + Adaptation</vt:lpstr>
      <vt:lpstr>Agent Finetuning Next Step of Agent</vt:lpstr>
      <vt:lpstr>PowerPoint 演示文稿</vt:lpstr>
      <vt:lpstr>PowerPoint 演示文稿</vt:lpstr>
      <vt:lpstr>Trajectory data from GPT-4 + Finetune</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Agents Construction </dc:title>
  <dc:creator>陈 宇昕·</dc:creator>
  <cp:lastModifiedBy>陈 宇昕·</cp:lastModifiedBy>
  <cp:revision>4</cp:revision>
  <dcterms:created xsi:type="dcterms:W3CDTF">2023-10-30T09:43:25Z</dcterms:created>
  <dcterms:modified xsi:type="dcterms:W3CDTF">2023-10-31T08:32:14Z</dcterms:modified>
</cp:coreProperties>
</file>